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5C7173-8A5B-42BB-940D-34F327C31658}">
  <a:tblStyle styleId="{255C7173-8A5B-42BB-940D-34F327C3165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E8F4"/>
          </a:solidFill>
        </a:fill>
      </a:tcStyle>
    </a:wholeTbl>
    <a:band1H>
      <a:tcTxStyle/>
      <a:tcStyle>
        <a:fill>
          <a:solidFill>
            <a:srgbClr val="E2CDE9"/>
          </a:solidFill>
        </a:fill>
      </a:tcStyle>
    </a:band1H>
    <a:band2H>
      <a:tcTxStyle/>
    </a:band2H>
    <a:band1V>
      <a:tcTxStyle/>
      <a:tcStyle>
        <a:fill>
          <a:solidFill>
            <a:srgbClr val="E2CDE9"/>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1" name="Shape 11"/>
        <p:cNvGrpSpPr/>
        <p:nvPr/>
      </p:nvGrpSpPr>
      <p:grpSpPr>
        <a:xfrm>
          <a:off x="0" y="0"/>
          <a:ext cx="0" cy="0"/>
          <a:chOff x="0" y="0"/>
          <a:chExt cx="0" cy="0"/>
        </a:xfrm>
      </p:grpSpPr>
      <p:pic>
        <p:nvPicPr>
          <p:cNvPr descr="Celestia-R1---OverlayContentHD.png" id="12" name="Google Shape;12;p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 name="Google Shape;13;p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76" name="Shape 76"/>
        <p:cNvGrpSpPr/>
        <p:nvPr/>
      </p:nvGrpSpPr>
      <p:grpSpPr>
        <a:xfrm>
          <a:off x="0" y="0"/>
          <a:ext cx="0" cy="0"/>
          <a:chOff x="0" y="0"/>
          <a:chExt cx="0" cy="0"/>
        </a:xfrm>
      </p:grpSpPr>
      <p:pic>
        <p:nvPicPr>
          <p:cNvPr descr="Celestia-R1---OverlayContentHD.png" id="77" name="Google Shape;77;p1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8" name="Google Shape;78;p11"/>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sp>
      <p:sp>
        <p:nvSpPr>
          <p:cNvPr id="80" name="Google Shape;80;p11"/>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81" name="Google Shape;81;p1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84" name="Shape 84"/>
        <p:cNvGrpSpPr/>
        <p:nvPr/>
      </p:nvGrpSpPr>
      <p:grpSpPr>
        <a:xfrm>
          <a:off x="0" y="0"/>
          <a:ext cx="0" cy="0"/>
          <a:chOff x="0" y="0"/>
          <a:chExt cx="0" cy="0"/>
        </a:xfrm>
      </p:grpSpPr>
      <p:pic>
        <p:nvPicPr>
          <p:cNvPr descr="Celestia-R1---OverlayContentHD.png" id="85" name="Google Shape;85;p1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6" name="Google Shape;86;p12"/>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88" name="Google Shape;88;p1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91" name="Shape 91"/>
        <p:cNvGrpSpPr/>
        <p:nvPr/>
      </p:nvGrpSpPr>
      <p:grpSpPr>
        <a:xfrm>
          <a:off x="0" y="0"/>
          <a:ext cx="0" cy="0"/>
          <a:chOff x="0" y="0"/>
          <a:chExt cx="0" cy="0"/>
        </a:xfrm>
      </p:grpSpPr>
      <p:pic>
        <p:nvPicPr>
          <p:cNvPr descr="Celestia-R1---OverlayContentHD.png" id="92" name="Google Shape;92;p1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3" name="Google Shape;93;p13"/>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s-MX" sz="8000" cap="none">
                <a:solidFill>
                  <a:schemeClr val="lt1"/>
                </a:solidFill>
                <a:latin typeface="Calibri"/>
                <a:ea typeface="Calibri"/>
                <a:cs typeface="Calibri"/>
                <a:sym typeface="Calibri"/>
              </a:rPr>
              <a:t>”</a:t>
            </a:r>
            <a:endParaRPr/>
          </a:p>
        </p:txBody>
      </p:sp>
      <p:sp>
        <p:nvSpPr>
          <p:cNvPr id="94" name="Google Shape;94;p13"/>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s-MX" sz="8000" cap="none">
                <a:solidFill>
                  <a:schemeClr val="lt1"/>
                </a:solidFill>
                <a:latin typeface="Calibri"/>
                <a:ea typeface="Calibri"/>
                <a:cs typeface="Calibri"/>
                <a:sym typeface="Calibri"/>
              </a:rPr>
              <a:t>“</a:t>
            </a:r>
            <a:endParaRPr/>
          </a:p>
        </p:txBody>
      </p:sp>
      <p:sp>
        <p:nvSpPr>
          <p:cNvPr id="95" name="Google Shape;95;p13"/>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1800"/>
              <a:buFont typeface="Calibri"/>
              <a:buNone/>
              <a:defRPr/>
            </a:lvl1pPr>
            <a:lvl2pPr indent="-228600" lvl="1" marL="914400" algn="l">
              <a:spcBef>
                <a:spcPts val="1000"/>
              </a:spcBef>
              <a:spcAft>
                <a:spcPts val="0"/>
              </a:spcAft>
              <a:buSzPts val="1600"/>
              <a:buFont typeface="Calibri"/>
              <a:buNone/>
              <a:defRPr/>
            </a:lvl2pPr>
            <a:lvl3pPr indent="-228600" lvl="2" marL="1371600" algn="l">
              <a:spcBef>
                <a:spcPts val="1000"/>
              </a:spcBef>
              <a:spcAft>
                <a:spcPts val="0"/>
              </a:spcAft>
              <a:buSzPts val="1400"/>
              <a:buFont typeface="Calibri"/>
              <a:buNone/>
              <a:defRPr/>
            </a:lvl3pPr>
            <a:lvl4pPr indent="-228600" lvl="3" marL="1828800" algn="l">
              <a:spcBef>
                <a:spcPts val="1000"/>
              </a:spcBef>
              <a:spcAft>
                <a:spcPts val="0"/>
              </a:spcAft>
              <a:buSzPts val="1200"/>
              <a:buFont typeface="Calibri"/>
              <a:buNone/>
              <a:defRPr/>
            </a:lvl4pPr>
            <a:lvl5pPr indent="-228600" lvl="4" marL="2286000" algn="l">
              <a:spcBef>
                <a:spcPts val="1000"/>
              </a:spcBef>
              <a:spcAft>
                <a:spcPts val="0"/>
              </a:spcAft>
              <a:buSzPts val="1200"/>
              <a:buFont typeface="Calibri"/>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97" name="Google Shape;97;p13"/>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98" name="Google Shape;98;p1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01" name="Shape 101"/>
        <p:cNvGrpSpPr/>
        <p:nvPr/>
      </p:nvGrpSpPr>
      <p:grpSpPr>
        <a:xfrm>
          <a:off x="0" y="0"/>
          <a:ext cx="0" cy="0"/>
          <a:chOff x="0" y="0"/>
          <a:chExt cx="0" cy="0"/>
        </a:xfrm>
      </p:grpSpPr>
      <p:pic>
        <p:nvPicPr>
          <p:cNvPr descr="Celestia-R1---OverlayContentHD.png" id="102" name="Google Shape;102;p1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03" name="Google Shape;103;p14"/>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05" name="Google Shape;105;p1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08" name="Shape 108"/>
        <p:cNvGrpSpPr/>
        <p:nvPr/>
      </p:nvGrpSpPr>
      <p:grpSpPr>
        <a:xfrm>
          <a:off x="0" y="0"/>
          <a:ext cx="0" cy="0"/>
          <a:chOff x="0" y="0"/>
          <a:chExt cx="0" cy="0"/>
        </a:xfrm>
      </p:grpSpPr>
      <p:pic>
        <p:nvPicPr>
          <p:cNvPr descr="Celestia-R1---OverlayContentHD.png" id="109" name="Google Shape;109;p1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0" name="Google Shape;110;p15"/>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s-MX" sz="8000" cap="none">
                <a:solidFill>
                  <a:schemeClr val="lt1"/>
                </a:solidFill>
                <a:latin typeface="Calibri"/>
                <a:ea typeface="Calibri"/>
                <a:cs typeface="Calibri"/>
                <a:sym typeface="Calibri"/>
              </a:rPr>
              <a:t>”</a:t>
            </a:r>
            <a:endParaRPr/>
          </a:p>
        </p:txBody>
      </p:sp>
      <p:sp>
        <p:nvSpPr>
          <p:cNvPr id="111" name="Google Shape;111;p15"/>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s-MX" sz="8000" cap="none">
                <a:solidFill>
                  <a:schemeClr val="lt1"/>
                </a:solidFill>
                <a:latin typeface="Calibri"/>
                <a:ea typeface="Calibri"/>
                <a:cs typeface="Calibri"/>
                <a:sym typeface="Calibri"/>
              </a:rPr>
              <a:t>“</a:t>
            </a:r>
            <a:endParaRPr/>
          </a:p>
        </p:txBody>
      </p:sp>
      <p:sp>
        <p:nvSpPr>
          <p:cNvPr id="112" name="Google Shape;112;p15"/>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400"/>
              <a:buNone/>
              <a:defRPr b="0" sz="24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14" name="Google Shape;114;p15"/>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15" name="Google Shape;115;p1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18" name="Shape 118"/>
        <p:cNvGrpSpPr/>
        <p:nvPr/>
      </p:nvGrpSpPr>
      <p:grpSpPr>
        <a:xfrm>
          <a:off x="0" y="0"/>
          <a:ext cx="0" cy="0"/>
          <a:chOff x="0" y="0"/>
          <a:chExt cx="0" cy="0"/>
        </a:xfrm>
      </p:grpSpPr>
      <p:pic>
        <p:nvPicPr>
          <p:cNvPr descr="Celestia-R1---OverlayContentHD.png" id="119" name="Google Shape;119;p1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0" name="Google Shape;120;p16"/>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800"/>
              <a:buNone/>
              <a:defRPr b="0" sz="28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22" name="Google Shape;122;p16"/>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23" name="Google Shape;123;p1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26" name="Shape 126"/>
        <p:cNvGrpSpPr/>
        <p:nvPr/>
      </p:nvGrpSpPr>
      <p:grpSpPr>
        <a:xfrm>
          <a:off x="0" y="0"/>
          <a:ext cx="0" cy="0"/>
          <a:chOff x="0" y="0"/>
          <a:chExt cx="0" cy="0"/>
        </a:xfrm>
      </p:grpSpPr>
      <p:pic>
        <p:nvPicPr>
          <p:cNvPr descr="Celestia-R1---OverlayContentHD.png" id="127" name="Google Shape;127;p1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8" name="Google Shape;128;p17"/>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29" name="Google Shape;129;p1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132" name="Google Shape;132;p1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3" name="Shape 133"/>
        <p:cNvGrpSpPr/>
        <p:nvPr/>
      </p:nvGrpSpPr>
      <p:grpSpPr>
        <a:xfrm>
          <a:off x="0" y="0"/>
          <a:ext cx="0" cy="0"/>
          <a:chOff x="0" y="0"/>
          <a:chExt cx="0" cy="0"/>
        </a:xfrm>
      </p:grpSpPr>
      <p:pic>
        <p:nvPicPr>
          <p:cNvPr descr="Celestia-R1---OverlayContentHD.png" id="134" name="Google Shape;134;p1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5" name="Google Shape;135;p18"/>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37" name="Google Shape;137;p1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 name="Shape 16"/>
        <p:cNvGrpSpPr/>
        <p:nvPr/>
      </p:nvGrpSpPr>
      <p:grpSpPr>
        <a:xfrm>
          <a:off x="0" y="0"/>
          <a:ext cx="0" cy="0"/>
          <a:chOff x="0" y="0"/>
          <a:chExt cx="0" cy="0"/>
        </a:xfrm>
      </p:grpSpPr>
      <p:pic>
        <p:nvPicPr>
          <p:cNvPr descr="Celestia-R1---OverlayTitleHD.png" id="17" name="Google Shape;17;p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8" name="Google Shape;18;p3"/>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p:txBody>
      </p:sp>
      <p:sp>
        <p:nvSpPr>
          <p:cNvPr id="20" name="Google Shape;20;p3"/>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3" name="Shape 23"/>
        <p:cNvGrpSpPr/>
        <p:nvPr/>
      </p:nvGrpSpPr>
      <p:grpSpPr>
        <a:xfrm>
          <a:off x="0" y="0"/>
          <a:ext cx="0" cy="0"/>
          <a:chOff x="0" y="0"/>
          <a:chExt cx="0" cy="0"/>
        </a:xfrm>
      </p:grpSpPr>
      <p:pic>
        <p:nvPicPr>
          <p:cNvPr descr="Celestia-R1---OverlayContentHD.png" id="24" name="Google Shape;24;p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5" name="Google Shape;25;p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27" name="Google Shape;27;p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0" name="Shape 30"/>
        <p:cNvGrpSpPr/>
        <p:nvPr/>
      </p:nvGrpSpPr>
      <p:grpSpPr>
        <a:xfrm>
          <a:off x="0" y="0"/>
          <a:ext cx="0" cy="0"/>
          <a:chOff x="0" y="0"/>
          <a:chExt cx="0" cy="0"/>
        </a:xfrm>
      </p:grpSpPr>
      <p:pic>
        <p:nvPicPr>
          <p:cNvPr descr="Celestia-R1---OverlayContentHD.png" id="31" name="Google Shape;31;p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2" name="Google Shape;32;p5"/>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000"/>
              <a:buFont typeface="Calibri"/>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cap="none">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34" name="Google Shape;34;p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7" name="Shape 37"/>
        <p:cNvGrpSpPr/>
        <p:nvPr/>
      </p:nvGrpSpPr>
      <p:grpSpPr>
        <a:xfrm>
          <a:off x="0" y="0"/>
          <a:ext cx="0" cy="0"/>
          <a:chOff x="0" y="0"/>
          <a:chExt cx="0" cy="0"/>
        </a:xfrm>
      </p:grpSpPr>
      <p:pic>
        <p:nvPicPr>
          <p:cNvPr descr="Celestia-R1---OverlayContentHD.png" id="38" name="Google Shape;38;p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9" name="Google Shape;39;p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1" name="Google Shape;41;p6"/>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2" name="Google Shape;42;p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48" name="Google Shape;48;p7"/>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9" name="Google Shape;49;p7"/>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50" name="Google Shape;50;p7"/>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51" name="Google Shape;51;p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4" name="Shape 54"/>
        <p:cNvGrpSpPr/>
        <p:nvPr/>
      </p:nvGrpSpPr>
      <p:grpSpPr>
        <a:xfrm>
          <a:off x="0" y="0"/>
          <a:ext cx="0" cy="0"/>
          <a:chOff x="0" y="0"/>
          <a:chExt cx="0" cy="0"/>
        </a:xfrm>
      </p:grpSpPr>
      <p:pic>
        <p:nvPicPr>
          <p:cNvPr descr="Celestia-R1---OverlayContentHD.png" id="55" name="Google Shape;55;p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6" name="Google Shape;56;p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0" name="Shape 60"/>
        <p:cNvGrpSpPr/>
        <p:nvPr/>
      </p:nvGrpSpPr>
      <p:grpSpPr>
        <a:xfrm>
          <a:off x="0" y="0"/>
          <a:ext cx="0" cy="0"/>
          <a:chOff x="0" y="0"/>
          <a:chExt cx="0" cy="0"/>
        </a:xfrm>
      </p:grpSpPr>
      <p:pic>
        <p:nvPicPr>
          <p:cNvPr descr="Celestia-R1---OverlayContentHD.png" id="61" name="Google Shape;61;p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2" name="Google Shape;62;p9"/>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64" name="Google Shape;64;p9"/>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600"/>
              <a:buNone/>
              <a:defRPr sz="16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65" name="Google Shape;65;p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8" name="Shape 68"/>
        <p:cNvGrpSpPr/>
        <p:nvPr/>
      </p:nvGrpSpPr>
      <p:grpSpPr>
        <a:xfrm>
          <a:off x="0" y="0"/>
          <a:ext cx="0" cy="0"/>
          <a:chOff x="0" y="0"/>
          <a:chExt cx="0" cy="0"/>
        </a:xfrm>
      </p:grpSpPr>
      <p:pic>
        <p:nvPicPr>
          <p:cNvPr descr="Celestia-R1---OverlayContentHD.png" id="69" name="Google Shape;69;p1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0" name="Google Shape;70;p10"/>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alibri"/>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sp>
      <p:sp>
        <p:nvSpPr>
          <p:cNvPr id="72" name="Google Shape;72;p10"/>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73" name="Google Shape;73;p1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1"/>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8" name="Google Shape;8;p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p:nvPr/>
        </p:nvSpPr>
        <p:spPr>
          <a:xfrm>
            <a:off x="738137" y="2018874"/>
            <a:ext cx="7658851" cy="3439391"/>
          </a:xfrm>
          <a:prstGeom prst="rect">
            <a:avLst/>
          </a:prstGeom>
          <a:solidFill>
            <a:srgbClr val="3CA701"/>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19"/>
          <p:cNvSpPr txBox="1"/>
          <p:nvPr/>
        </p:nvSpPr>
        <p:spPr>
          <a:xfrm>
            <a:off x="738137" y="2018874"/>
            <a:ext cx="7658852" cy="4832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4000" u="none" cap="none" strike="noStrike">
                <a:solidFill>
                  <a:schemeClr val="lt1"/>
                </a:solidFill>
                <a:latin typeface="Calibri"/>
                <a:ea typeface="Calibri"/>
                <a:cs typeface="Calibri"/>
                <a:sym typeface="Calibri"/>
              </a:rPr>
              <a:t>Para saber cuántas calorías debes comer al día para adelgazar, primero vamos a calcular el BMR o TMB, y luego las calorías en función de varios parámetros.</a:t>
            </a:r>
            <a:endParaRPr/>
          </a:p>
          <a:p>
            <a:pPr indent="0" lvl="0" marL="0" marR="0" rtl="0" algn="ctr">
              <a:spcBef>
                <a:spcPts val="0"/>
              </a:spcBef>
              <a:spcAft>
                <a:spcPts val="0"/>
              </a:spcAft>
              <a:buNone/>
            </a:pPr>
            <a:r>
              <a:t/>
            </a:r>
            <a:endParaRPr b="0" i="0" sz="48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t/>
            </a:r>
            <a:endParaRPr b="0" i="0" sz="6000" u="none" cap="none" strike="noStrike">
              <a:solidFill>
                <a:schemeClr val="lt1"/>
              </a:solidFill>
              <a:latin typeface="Calibri"/>
              <a:ea typeface="Calibri"/>
              <a:cs typeface="Calibri"/>
              <a:sym typeface="Calibri"/>
            </a:endParaRPr>
          </a:p>
        </p:txBody>
      </p:sp>
      <p:sp>
        <p:nvSpPr>
          <p:cNvPr id="146" name="Google Shape;146;p19"/>
          <p:cNvSpPr txBox="1"/>
          <p:nvPr/>
        </p:nvSpPr>
        <p:spPr>
          <a:xfrm>
            <a:off x="112542" y="376185"/>
            <a:ext cx="11469188"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MX" sz="4400" u="none" cap="none" strike="noStrike">
                <a:solidFill>
                  <a:srgbClr val="99FF33"/>
                </a:solidFill>
                <a:latin typeface="Calibri"/>
                <a:ea typeface="Calibri"/>
                <a:cs typeface="Calibri"/>
                <a:sym typeface="Calibri"/>
              </a:rPr>
              <a:t>BMR Y TMB (TAZA METABOLICA BASAL)</a:t>
            </a:r>
            <a:endParaRPr b="1" sz="4400">
              <a:solidFill>
                <a:srgbClr val="99FF33"/>
              </a:solidFill>
              <a:latin typeface="Calibri"/>
              <a:ea typeface="Calibri"/>
              <a:cs typeface="Calibri"/>
              <a:sym typeface="Calibri"/>
            </a:endParaRPr>
          </a:p>
        </p:txBody>
      </p:sp>
      <p:pic>
        <p:nvPicPr>
          <p:cNvPr id="147" name="Google Shape;147;p19"/>
          <p:cNvPicPr preferRelativeResize="0"/>
          <p:nvPr/>
        </p:nvPicPr>
        <p:blipFill rotWithShape="1">
          <a:blip r:embed="rId3">
            <a:alphaModFix/>
          </a:blip>
          <a:srcRect b="0" l="0" r="0" t="0"/>
          <a:stretch/>
        </p:blipFill>
        <p:spPr>
          <a:xfrm>
            <a:off x="3091043" y="5839528"/>
            <a:ext cx="2559145" cy="737034"/>
          </a:xfrm>
          <a:prstGeom prst="rect">
            <a:avLst/>
          </a:prstGeom>
          <a:noFill/>
          <a:ln>
            <a:noFill/>
          </a:ln>
        </p:spPr>
      </p:pic>
      <p:pic>
        <p:nvPicPr>
          <p:cNvPr id="148" name="Google Shape;148;p19"/>
          <p:cNvPicPr preferRelativeResize="0"/>
          <p:nvPr/>
        </p:nvPicPr>
        <p:blipFill rotWithShape="1">
          <a:blip r:embed="rId4">
            <a:alphaModFix/>
          </a:blip>
          <a:srcRect b="0" l="0" r="0" t="0"/>
          <a:stretch/>
        </p:blipFill>
        <p:spPr>
          <a:xfrm>
            <a:off x="6766561" y="0"/>
            <a:ext cx="6850966" cy="68509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p:nvPr/>
        </p:nvSpPr>
        <p:spPr>
          <a:xfrm>
            <a:off x="-88060" y="0"/>
            <a:ext cx="4057958" cy="6858000"/>
          </a:xfrm>
          <a:prstGeom prst="rect">
            <a:avLst/>
          </a:prstGeom>
          <a:solidFill>
            <a:srgbClr val="3CA701"/>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0"/>
          <p:cNvSpPr txBox="1"/>
          <p:nvPr/>
        </p:nvSpPr>
        <p:spPr>
          <a:xfrm>
            <a:off x="5542669" y="374805"/>
            <a:ext cx="5701435" cy="56938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2800">
                <a:solidFill>
                  <a:schemeClr val="lt1"/>
                </a:solidFill>
                <a:latin typeface="Calibri"/>
                <a:ea typeface="Calibri"/>
                <a:cs typeface="Calibri"/>
                <a:sym typeface="Calibri"/>
              </a:rPr>
              <a:t>Para disminuir el peso corporal  se tienen que reducir las calorías, pero el problema es que necesitamos calorías para seguir vivos. Respirar, hacer la digestión o que la sangre circule por las venas, exige calorías.</a:t>
            </a:r>
            <a:endParaRPr/>
          </a:p>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a:p>
            <a:pPr indent="0" lvl="0" marL="0" marR="0" rtl="0" algn="ctr">
              <a:spcBef>
                <a:spcPts val="0"/>
              </a:spcBef>
              <a:spcAft>
                <a:spcPts val="0"/>
              </a:spcAft>
              <a:buNone/>
            </a:pPr>
            <a:r>
              <a:rPr lang="es-MX" sz="2800">
                <a:solidFill>
                  <a:schemeClr val="lt1"/>
                </a:solidFill>
                <a:latin typeface="Calibri"/>
                <a:ea typeface="Calibri"/>
                <a:cs typeface="Calibri"/>
                <a:sym typeface="Calibri"/>
              </a:rPr>
              <a:t>Si consumimos menos de las que nuestro cuerpo necesita para sus funciones vitales puede llegar a quitarlas de los músculos, en lugar de las grasas.</a:t>
            </a:r>
            <a:endParaRPr/>
          </a:p>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pic>
        <p:nvPicPr>
          <p:cNvPr id="155" name="Google Shape;155;p20"/>
          <p:cNvPicPr preferRelativeResize="0"/>
          <p:nvPr/>
        </p:nvPicPr>
        <p:blipFill rotWithShape="1">
          <a:blip r:embed="rId3">
            <a:alphaModFix/>
          </a:blip>
          <a:srcRect b="0" l="0" r="0" t="0"/>
          <a:stretch/>
        </p:blipFill>
        <p:spPr>
          <a:xfrm rot="3019252">
            <a:off x="737046" y="1259087"/>
            <a:ext cx="6170190" cy="6170190"/>
          </a:xfrm>
          <a:prstGeom prst="rect">
            <a:avLst/>
          </a:prstGeom>
          <a:noFill/>
          <a:ln>
            <a:noFill/>
          </a:ln>
        </p:spPr>
      </p:pic>
      <p:pic>
        <p:nvPicPr>
          <p:cNvPr id="156" name="Google Shape;156;p20"/>
          <p:cNvPicPr preferRelativeResize="0"/>
          <p:nvPr/>
        </p:nvPicPr>
        <p:blipFill rotWithShape="1">
          <a:blip r:embed="rId4">
            <a:alphaModFix/>
          </a:blip>
          <a:srcRect b="0" l="0" r="0" t="0"/>
          <a:stretch/>
        </p:blipFill>
        <p:spPr>
          <a:xfrm>
            <a:off x="7047677" y="5683348"/>
            <a:ext cx="2639340" cy="7601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p:nvPr/>
        </p:nvSpPr>
        <p:spPr>
          <a:xfrm rot="5400000">
            <a:off x="5441854" y="-5441852"/>
            <a:ext cx="1308295" cy="12192000"/>
          </a:xfrm>
          <a:prstGeom prst="rect">
            <a:avLst/>
          </a:prstGeom>
          <a:solidFill>
            <a:srgbClr val="3CA701"/>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21"/>
          <p:cNvSpPr txBox="1"/>
          <p:nvPr/>
        </p:nvSpPr>
        <p:spPr>
          <a:xfrm>
            <a:off x="5078437" y="2521517"/>
            <a:ext cx="6344529" cy="31085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2800">
                <a:solidFill>
                  <a:schemeClr val="lt1"/>
                </a:solidFill>
                <a:latin typeface="Calibri"/>
                <a:ea typeface="Calibri"/>
                <a:cs typeface="Calibri"/>
                <a:sym typeface="Calibri"/>
              </a:rPr>
              <a:t>Lo primero que tenemos que</a:t>
            </a:r>
            <a:r>
              <a:rPr b="1" lang="es-MX" sz="2800">
                <a:solidFill>
                  <a:schemeClr val="lt1"/>
                </a:solidFill>
                <a:latin typeface="Calibri"/>
                <a:ea typeface="Calibri"/>
                <a:cs typeface="Calibri"/>
                <a:sym typeface="Calibri"/>
              </a:rPr>
              <a:t> </a:t>
            </a:r>
            <a:r>
              <a:rPr lang="es-MX" sz="2800">
                <a:solidFill>
                  <a:schemeClr val="lt1"/>
                </a:solidFill>
                <a:latin typeface="Calibri"/>
                <a:ea typeface="Calibri"/>
                <a:cs typeface="Calibri"/>
                <a:sym typeface="Calibri"/>
              </a:rPr>
              <a:t>calcular es</a:t>
            </a:r>
            <a:r>
              <a:rPr b="1" lang="es-MX" sz="2800">
                <a:solidFill>
                  <a:schemeClr val="lt1"/>
                </a:solidFill>
                <a:latin typeface="Calibri"/>
                <a:ea typeface="Calibri"/>
                <a:cs typeface="Calibri"/>
                <a:sym typeface="Calibri"/>
              </a:rPr>
              <a:t> el BMR o TMB</a:t>
            </a:r>
            <a:r>
              <a:rPr lang="es-MX" sz="2800">
                <a:solidFill>
                  <a:schemeClr val="lt1"/>
                </a:solidFill>
                <a:latin typeface="Calibri"/>
                <a:ea typeface="Calibri"/>
                <a:cs typeface="Calibri"/>
                <a:sym typeface="Calibri"/>
              </a:rPr>
              <a:t>, es decir, la </a:t>
            </a:r>
            <a:r>
              <a:rPr b="1" lang="es-MX" sz="2800">
                <a:solidFill>
                  <a:schemeClr val="lt1"/>
                </a:solidFill>
                <a:latin typeface="Calibri"/>
                <a:ea typeface="Calibri"/>
                <a:cs typeface="Calibri"/>
                <a:sym typeface="Calibri"/>
              </a:rPr>
              <a:t>Tasa Metabólica Basal</a:t>
            </a:r>
            <a:r>
              <a:rPr lang="es-MX" sz="2800">
                <a:solidFill>
                  <a:schemeClr val="lt1"/>
                </a:solidFill>
                <a:latin typeface="Calibri"/>
                <a:ea typeface="Calibri"/>
                <a:cs typeface="Calibri"/>
                <a:sym typeface="Calibri"/>
              </a:rPr>
              <a:t>. Son las calorías que consumimos en reposo, sin hacer nada. Las que necesita nuestro cuerpo para vivir. Varía según la edad, peso, altura, etc. Existen varias </a:t>
            </a:r>
            <a:r>
              <a:rPr b="1" lang="es-MX" sz="2800">
                <a:solidFill>
                  <a:schemeClr val="lt1"/>
                </a:solidFill>
                <a:latin typeface="Calibri"/>
                <a:ea typeface="Calibri"/>
                <a:cs typeface="Calibri"/>
                <a:sym typeface="Calibri"/>
              </a:rPr>
              <a:t>fórmulas para calcular el BMR</a:t>
            </a:r>
            <a:r>
              <a:rPr lang="es-MX" sz="2800">
                <a:solidFill>
                  <a:schemeClr val="lt1"/>
                </a:solidFill>
                <a:latin typeface="Calibri"/>
                <a:ea typeface="Calibri"/>
                <a:cs typeface="Calibri"/>
                <a:sym typeface="Calibri"/>
              </a:rPr>
              <a:t>.</a:t>
            </a:r>
            <a:endParaRPr/>
          </a:p>
        </p:txBody>
      </p:sp>
      <p:pic>
        <p:nvPicPr>
          <p:cNvPr id="163" name="Google Shape;163;p21"/>
          <p:cNvPicPr preferRelativeResize="0"/>
          <p:nvPr/>
        </p:nvPicPr>
        <p:blipFill rotWithShape="1">
          <a:blip r:embed="rId3">
            <a:alphaModFix/>
          </a:blip>
          <a:srcRect b="0" l="0" r="0" t="0"/>
          <a:stretch/>
        </p:blipFill>
        <p:spPr>
          <a:xfrm>
            <a:off x="150055" y="1562687"/>
            <a:ext cx="4556759" cy="4556759"/>
          </a:xfrm>
          <a:prstGeom prst="rect">
            <a:avLst/>
          </a:prstGeom>
          <a:noFill/>
          <a:ln>
            <a:noFill/>
          </a:ln>
        </p:spPr>
      </p:pic>
      <p:pic>
        <p:nvPicPr>
          <p:cNvPr id="164" name="Google Shape;164;p21"/>
          <p:cNvPicPr preferRelativeResize="0"/>
          <p:nvPr/>
        </p:nvPicPr>
        <p:blipFill rotWithShape="1">
          <a:blip r:embed="rId4">
            <a:alphaModFix/>
          </a:blip>
          <a:srcRect b="0" l="0" r="0" t="0"/>
          <a:stretch/>
        </p:blipFill>
        <p:spPr>
          <a:xfrm>
            <a:off x="4228513" y="107110"/>
            <a:ext cx="3074958" cy="8855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nvSpPr>
        <p:spPr>
          <a:xfrm>
            <a:off x="301102" y="179249"/>
            <a:ext cx="10646229" cy="66787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000">
                <a:solidFill>
                  <a:schemeClr val="lt1"/>
                </a:solidFill>
                <a:latin typeface="Calibri"/>
                <a:ea typeface="Calibri"/>
                <a:cs typeface="Calibri"/>
                <a:sym typeface="Calibri"/>
              </a:rPr>
              <a:t>Si lo quieres calcular manualmente, </a:t>
            </a:r>
            <a:r>
              <a:rPr b="1" lang="es-MX" sz="2000">
                <a:solidFill>
                  <a:schemeClr val="lt1"/>
                </a:solidFill>
                <a:latin typeface="Calibri"/>
                <a:ea typeface="Calibri"/>
                <a:cs typeface="Calibri"/>
                <a:sym typeface="Calibri"/>
              </a:rPr>
              <a:t>la fórmula para calcular el BMR o TMB</a:t>
            </a:r>
            <a:r>
              <a:rPr lang="es-MX" sz="2000">
                <a:solidFill>
                  <a:schemeClr val="lt1"/>
                </a:solidFill>
                <a:latin typeface="Calibri"/>
                <a:ea typeface="Calibri"/>
                <a:cs typeface="Calibri"/>
                <a:sym typeface="Calibri"/>
              </a:rPr>
              <a:t> más conocida es </a:t>
            </a:r>
            <a:r>
              <a:rPr b="1" lang="es-MX" sz="2000">
                <a:solidFill>
                  <a:schemeClr val="lt1"/>
                </a:solidFill>
                <a:latin typeface="Calibri"/>
                <a:ea typeface="Calibri"/>
                <a:cs typeface="Calibri"/>
                <a:sym typeface="Calibri"/>
              </a:rPr>
              <a:t>la ecuación de Harris-Benedict</a:t>
            </a:r>
            <a:r>
              <a:rPr lang="es-MX" sz="2000">
                <a:solidFill>
                  <a:schemeClr val="lt1"/>
                </a:solidFill>
                <a:latin typeface="Calibri"/>
                <a:ea typeface="Calibri"/>
                <a:cs typeface="Calibri"/>
                <a:sym typeface="Calibri"/>
              </a:rPr>
              <a:t>:</a:t>
            </a:r>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s-MX" sz="2000">
                <a:solidFill>
                  <a:schemeClr val="lt1"/>
                </a:solidFill>
                <a:latin typeface="Calibri"/>
                <a:ea typeface="Calibri"/>
                <a:cs typeface="Calibri"/>
                <a:sym typeface="Calibri"/>
              </a:rPr>
              <a:t>Hombres: TMB = 66.5 + (13.75 x peso en kg) + (5 x altura en cm) - (6.78 x edad en años)</a:t>
            </a:r>
            <a:endParaRPr/>
          </a:p>
          <a:p>
            <a:pPr indent="0" lvl="0" marL="0" marR="0" rtl="0" algn="l">
              <a:spcBef>
                <a:spcPts val="0"/>
              </a:spcBef>
              <a:spcAft>
                <a:spcPts val="0"/>
              </a:spcAft>
              <a:buNone/>
            </a:pPr>
            <a:r>
              <a:rPr lang="es-MX" sz="2000">
                <a:solidFill>
                  <a:schemeClr val="lt1"/>
                </a:solidFill>
                <a:latin typeface="Calibri"/>
                <a:ea typeface="Calibri"/>
                <a:cs typeface="Calibri"/>
                <a:sym typeface="Calibri"/>
              </a:rPr>
              <a:t>Mujeres: TMB = 655 + </a:t>
            </a:r>
            <a:r>
              <a:rPr b="1" lang="es-MX" sz="2000">
                <a:solidFill>
                  <a:srgbClr val="FF0000"/>
                </a:solidFill>
                <a:latin typeface="Calibri"/>
                <a:ea typeface="Calibri"/>
                <a:cs typeface="Calibri"/>
                <a:sym typeface="Calibri"/>
              </a:rPr>
              <a:t>(9.6 x peso en kg) </a:t>
            </a:r>
            <a:r>
              <a:rPr lang="es-MX" sz="2000">
                <a:solidFill>
                  <a:schemeClr val="lt1"/>
                </a:solidFill>
                <a:latin typeface="Calibri"/>
                <a:ea typeface="Calibri"/>
                <a:cs typeface="Calibri"/>
                <a:sym typeface="Calibri"/>
              </a:rPr>
              <a:t>+ </a:t>
            </a:r>
            <a:r>
              <a:rPr b="1" lang="es-MX" sz="2000">
                <a:solidFill>
                  <a:srgbClr val="FFFF00"/>
                </a:solidFill>
                <a:latin typeface="Calibri"/>
                <a:ea typeface="Calibri"/>
                <a:cs typeface="Calibri"/>
                <a:sym typeface="Calibri"/>
              </a:rPr>
              <a:t>(1.85 x altura en cm)</a:t>
            </a:r>
            <a:r>
              <a:rPr lang="es-MX" sz="2000">
                <a:solidFill>
                  <a:schemeClr val="lt1"/>
                </a:solidFill>
                <a:latin typeface="Calibri"/>
                <a:ea typeface="Calibri"/>
                <a:cs typeface="Calibri"/>
                <a:sym typeface="Calibri"/>
              </a:rPr>
              <a:t> - </a:t>
            </a:r>
            <a:r>
              <a:rPr b="1" lang="es-MX" sz="2000">
                <a:solidFill>
                  <a:srgbClr val="92D050"/>
                </a:solidFill>
                <a:latin typeface="Calibri"/>
                <a:ea typeface="Calibri"/>
                <a:cs typeface="Calibri"/>
                <a:sym typeface="Calibri"/>
              </a:rPr>
              <a:t>(4.68 x edad en años)</a:t>
            </a:r>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s-MX" sz="2000">
                <a:solidFill>
                  <a:schemeClr val="lt1"/>
                </a:solidFill>
                <a:latin typeface="Calibri"/>
                <a:ea typeface="Calibri"/>
                <a:cs typeface="Calibri"/>
                <a:sym typeface="Calibri"/>
              </a:rPr>
              <a:t>Por ejemplo, si queremos calcular la TMB de una mujer que: </a:t>
            </a:r>
            <a:endParaRPr/>
          </a:p>
          <a:p>
            <a:pPr indent="0" lvl="0" marL="0" marR="0" rtl="0" algn="l">
              <a:spcBef>
                <a:spcPts val="0"/>
              </a:spcBef>
              <a:spcAft>
                <a:spcPts val="0"/>
              </a:spcAft>
              <a:buNone/>
            </a:pPr>
            <a:r>
              <a:rPr lang="es-MX" sz="2000">
                <a:solidFill>
                  <a:schemeClr val="lt1"/>
                </a:solidFill>
                <a:latin typeface="Calibri"/>
                <a:ea typeface="Calibri"/>
                <a:cs typeface="Calibri"/>
                <a:sym typeface="Calibri"/>
              </a:rPr>
              <a:t>pesa 72 Kilos, mide 1,65 metros y tiene 32 años sería:</a:t>
            </a:r>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s-MX" sz="2000">
                <a:solidFill>
                  <a:schemeClr val="lt1"/>
                </a:solidFill>
                <a:latin typeface="Calibri"/>
                <a:ea typeface="Calibri"/>
                <a:cs typeface="Calibri"/>
                <a:sym typeface="Calibri"/>
              </a:rPr>
              <a:t>TMB = 655 + </a:t>
            </a:r>
            <a:r>
              <a:rPr b="1" lang="es-MX" sz="2000">
                <a:solidFill>
                  <a:srgbClr val="FF0000"/>
                </a:solidFill>
                <a:latin typeface="Calibri"/>
                <a:ea typeface="Calibri"/>
                <a:cs typeface="Calibri"/>
                <a:sym typeface="Calibri"/>
              </a:rPr>
              <a:t>(9.6 x 72) </a:t>
            </a:r>
            <a:r>
              <a:rPr lang="es-MX" sz="2000">
                <a:solidFill>
                  <a:schemeClr val="lt1"/>
                </a:solidFill>
                <a:latin typeface="Calibri"/>
                <a:ea typeface="Calibri"/>
                <a:cs typeface="Calibri"/>
                <a:sym typeface="Calibri"/>
              </a:rPr>
              <a:t>+ </a:t>
            </a:r>
            <a:r>
              <a:rPr b="1" lang="es-MX" sz="2000">
                <a:solidFill>
                  <a:srgbClr val="FFFF00"/>
                </a:solidFill>
                <a:latin typeface="Calibri"/>
                <a:ea typeface="Calibri"/>
                <a:cs typeface="Calibri"/>
                <a:sym typeface="Calibri"/>
              </a:rPr>
              <a:t>(1.85 x 165) </a:t>
            </a:r>
            <a:r>
              <a:rPr lang="es-MX" sz="2000">
                <a:solidFill>
                  <a:schemeClr val="lt1"/>
                </a:solidFill>
                <a:latin typeface="Calibri"/>
                <a:ea typeface="Calibri"/>
                <a:cs typeface="Calibri"/>
                <a:sym typeface="Calibri"/>
              </a:rPr>
              <a:t>- </a:t>
            </a:r>
            <a:r>
              <a:rPr b="1" lang="es-MX" sz="2000">
                <a:solidFill>
                  <a:srgbClr val="92D050"/>
                </a:solidFill>
                <a:latin typeface="Calibri"/>
                <a:ea typeface="Calibri"/>
                <a:cs typeface="Calibri"/>
                <a:sym typeface="Calibri"/>
              </a:rPr>
              <a:t>(4.68 x 32) </a:t>
            </a:r>
            <a:r>
              <a:rPr lang="es-MX" sz="2000">
                <a:solidFill>
                  <a:schemeClr val="lt1"/>
                </a:solidFill>
                <a:latin typeface="Calibri"/>
                <a:ea typeface="Calibri"/>
                <a:cs typeface="Calibri"/>
                <a:sym typeface="Calibri"/>
              </a:rPr>
              <a:t>= 655 + 691.2 + 305.25 – 149.76 = </a:t>
            </a:r>
            <a:r>
              <a:rPr lang="es-MX" sz="2000" u="sng">
                <a:solidFill>
                  <a:schemeClr val="lt1"/>
                </a:solidFill>
                <a:latin typeface="Calibri"/>
                <a:ea typeface="Calibri"/>
                <a:cs typeface="Calibri"/>
                <a:sym typeface="Calibri"/>
              </a:rPr>
              <a:t>1501.69 calorías al día.</a:t>
            </a:r>
            <a:r>
              <a:rPr lang="es-MX" sz="2000">
                <a:solidFill>
                  <a:schemeClr val="lt1"/>
                </a:solidFill>
                <a:latin typeface="Calibri"/>
                <a:ea typeface="Calibri"/>
                <a:cs typeface="Calibri"/>
                <a:sym typeface="Calibri"/>
              </a:rPr>
              <a:t> Esas son las calorías que consume su cuerpo en reposo.</a:t>
            </a:r>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s-MX" sz="2000">
                <a:solidFill>
                  <a:schemeClr val="lt1"/>
                </a:solidFill>
                <a:latin typeface="Calibri"/>
                <a:ea typeface="Calibri"/>
                <a:cs typeface="Calibri"/>
                <a:sym typeface="Calibri"/>
              </a:rPr>
              <a:t>Enseguida debes calcular el “EFECTO TERMOGENICO DE LOS ALIMENTOS” que se basa en el 10% sobre la TMB. El Efecto termo génico hace referencia a la cantidad de energía (calorías) que se requiere para el proceso de digestión de alimentos.</a:t>
            </a:r>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s-MX" sz="2000">
                <a:solidFill>
                  <a:schemeClr val="lt1"/>
                </a:solidFill>
                <a:latin typeface="Calibri"/>
                <a:ea typeface="Calibri"/>
                <a:cs typeface="Calibri"/>
                <a:sym typeface="Calibri"/>
              </a:rPr>
              <a:t>En el ejemplo anterior podemos calcular el ETA de la siguiente manera:</a:t>
            </a:r>
            <a:endParaRPr/>
          </a:p>
          <a:p>
            <a:pPr indent="0" lvl="0" marL="0" marR="0" rtl="0" algn="l">
              <a:spcBef>
                <a:spcPts val="0"/>
              </a:spcBef>
              <a:spcAft>
                <a:spcPts val="0"/>
              </a:spcAft>
              <a:buNone/>
            </a:pPr>
            <a:r>
              <a:rPr lang="es-MX" sz="2000">
                <a:solidFill>
                  <a:schemeClr val="lt1"/>
                </a:solidFill>
                <a:latin typeface="Calibri"/>
                <a:ea typeface="Calibri"/>
                <a:cs typeface="Calibri"/>
                <a:sym typeface="Calibri"/>
              </a:rPr>
              <a:t>ETA= TMB X .10</a:t>
            </a:r>
            <a:endParaRPr/>
          </a:p>
          <a:p>
            <a:pPr indent="0" lvl="0" marL="0" marR="0" rtl="0" algn="l">
              <a:spcBef>
                <a:spcPts val="0"/>
              </a:spcBef>
              <a:spcAft>
                <a:spcPts val="0"/>
              </a:spcAft>
              <a:buNone/>
            </a:pPr>
            <a:r>
              <a:rPr lang="es-MX" sz="2000">
                <a:solidFill>
                  <a:schemeClr val="lt1"/>
                </a:solidFill>
                <a:latin typeface="Calibri"/>
                <a:ea typeface="Calibri"/>
                <a:cs typeface="Calibri"/>
                <a:sym typeface="Calibri"/>
              </a:rPr>
              <a:t>ETA= 150.16 KCAL</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pic>
        <p:nvPicPr>
          <p:cNvPr id="170" name="Google Shape;170;p22"/>
          <p:cNvPicPr preferRelativeResize="0"/>
          <p:nvPr/>
        </p:nvPicPr>
        <p:blipFill rotWithShape="1">
          <a:blip r:embed="rId3">
            <a:alphaModFix/>
          </a:blip>
          <a:srcRect b="0" l="0" r="0" t="0"/>
          <a:stretch/>
        </p:blipFill>
        <p:spPr>
          <a:xfrm>
            <a:off x="3734676" y="5894363"/>
            <a:ext cx="2443708" cy="703788"/>
          </a:xfrm>
          <a:prstGeom prst="rect">
            <a:avLst/>
          </a:prstGeom>
          <a:noFill/>
          <a:ln>
            <a:noFill/>
          </a:ln>
        </p:spPr>
      </p:pic>
      <p:sp>
        <p:nvSpPr>
          <p:cNvPr id="171" name="Google Shape;171;p22"/>
          <p:cNvSpPr/>
          <p:nvPr/>
        </p:nvSpPr>
        <p:spPr>
          <a:xfrm>
            <a:off x="11280440" y="0"/>
            <a:ext cx="1823119" cy="6858000"/>
          </a:xfrm>
          <a:prstGeom prst="rect">
            <a:avLst/>
          </a:prstGeom>
          <a:solidFill>
            <a:srgbClr val="3CA701"/>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p:nvPr/>
        </p:nvSpPr>
        <p:spPr>
          <a:xfrm rot="5400000">
            <a:off x="5635280" y="301281"/>
            <a:ext cx="921436" cy="12192003"/>
          </a:xfrm>
          <a:prstGeom prst="rect">
            <a:avLst/>
          </a:prstGeom>
          <a:solidFill>
            <a:srgbClr val="3CA701"/>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3"/>
          <p:cNvSpPr txBox="1"/>
          <p:nvPr/>
        </p:nvSpPr>
        <p:spPr>
          <a:xfrm>
            <a:off x="432878" y="2656294"/>
            <a:ext cx="9588138"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20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22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2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2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2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2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200">
              <a:solidFill>
                <a:schemeClr val="lt1"/>
              </a:solidFill>
              <a:latin typeface="Calibri"/>
              <a:ea typeface="Calibri"/>
              <a:cs typeface="Calibri"/>
              <a:sym typeface="Calibri"/>
            </a:endParaRPr>
          </a:p>
          <a:p>
            <a:pPr indent="0" lvl="0" marL="0" marR="0" rtl="0" algn="l">
              <a:spcBef>
                <a:spcPts val="0"/>
              </a:spcBef>
              <a:spcAft>
                <a:spcPts val="0"/>
              </a:spcAft>
              <a:buNone/>
            </a:pPr>
            <a:r>
              <a:rPr lang="es-MX" sz="2200">
                <a:solidFill>
                  <a:schemeClr val="lt1"/>
                </a:solidFill>
                <a:latin typeface="Calibri"/>
                <a:ea typeface="Calibri"/>
                <a:cs typeface="Calibri"/>
                <a:sym typeface="Calibri"/>
              </a:rPr>
              <a:t>Si la mujer de nuestro ejemplo hace ejercicio ligero, tendrá que aplicar la fórmula:</a:t>
            </a:r>
            <a:endParaRPr/>
          </a:p>
          <a:p>
            <a:pPr indent="0" lvl="0" marL="0" marR="0" rtl="0" algn="l">
              <a:spcBef>
                <a:spcPts val="0"/>
              </a:spcBef>
              <a:spcAft>
                <a:spcPts val="0"/>
              </a:spcAft>
              <a:buNone/>
            </a:pPr>
            <a:r>
              <a:rPr lang="es-MX" sz="2200">
                <a:solidFill>
                  <a:schemeClr val="lt1"/>
                </a:solidFill>
                <a:latin typeface="Calibri"/>
                <a:ea typeface="Calibri"/>
                <a:cs typeface="Calibri"/>
                <a:sym typeface="Calibri"/>
              </a:rPr>
              <a:t>GET=TMB x AF + ETA = </a:t>
            </a:r>
            <a:r>
              <a:rPr lang="es-MX" sz="2400" u="sng">
                <a:solidFill>
                  <a:schemeClr val="lt1"/>
                </a:solidFill>
                <a:latin typeface="Calibri"/>
                <a:ea typeface="Calibri"/>
                <a:cs typeface="Calibri"/>
                <a:sym typeface="Calibri"/>
              </a:rPr>
              <a:t>1501.69</a:t>
            </a:r>
            <a:r>
              <a:rPr lang="es-MX" sz="2200">
                <a:solidFill>
                  <a:schemeClr val="lt1"/>
                </a:solidFill>
                <a:latin typeface="Calibri"/>
                <a:ea typeface="Calibri"/>
                <a:cs typeface="Calibri"/>
                <a:sym typeface="Calibri"/>
              </a:rPr>
              <a:t> x 1.56 + 150.16 =</a:t>
            </a:r>
            <a:r>
              <a:rPr lang="es-MX" sz="2200" u="sng">
                <a:solidFill>
                  <a:schemeClr val="lt1"/>
                </a:solidFill>
                <a:latin typeface="Calibri"/>
                <a:ea typeface="Calibri"/>
                <a:cs typeface="Calibri"/>
                <a:sym typeface="Calibri"/>
              </a:rPr>
              <a:t> 2492.79 KCAL</a:t>
            </a:r>
            <a:endParaRPr sz="22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23"/>
          <p:cNvSpPr txBox="1"/>
          <p:nvPr/>
        </p:nvSpPr>
        <p:spPr>
          <a:xfrm>
            <a:off x="178947" y="420020"/>
            <a:ext cx="11038115" cy="2616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800">
                <a:solidFill>
                  <a:srgbClr val="FFFF66"/>
                </a:solidFill>
                <a:latin typeface="Calibri"/>
                <a:ea typeface="Calibri"/>
                <a:cs typeface="Calibri"/>
                <a:sym typeface="Calibri"/>
              </a:rPr>
              <a:t>El BMR o TMB nos marca las calorías en reposo,  pero si queremos calcular las calorías requeridas al día por nuestro cuerpo considerando que realizamos distintos tipos de actividad física tenemos que multiplicarlas por una cifra, según nuestra actividad diaria (vale para hombres y mujeres):</a:t>
            </a:r>
            <a:endParaRPr/>
          </a:p>
          <a:p>
            <a:pPr indent="0" lvl="0" marL="0" marR="0" rtl="0" algn="l">
              <a:spcBef>
                <a:spcPts val="0"/>
              </a:spcBef>
              <a:spcAft>
                <a:spcPts val="0"/>
              </a:spcAft>
              <a:buNone/>
            </a:pPr>
            <a:r>
              <a:t/>
            </a:r>
            <a:endParaRPr sz="2400">
              <a:solidFill>
                <a:srgbClr val="FFFF66"/>
              </a:solidFill>
              <a:latin typeface="Calibri"/>
              <a:ea typeface="Calibri"/>
              <a:cs typeface="Calibri"/>
              <a:sym typeface="Calibri"/>
            </a:endParaRPr>
          </a:p>
        </p:txBody>
      </p:sp>
      <p:pic>
        <p:nvPicPr>
          <p:cNvPr id="179" name="Google Shape;179;p23"/>
          <p:cNvPicPr preferRelativeResize="0"/>
          <p:nvPr/>
        </p:nvPicPr>
        <p:blipFill rotWithShape="1">
          <a:blip r:embed="rId3">
            <a:alphaModFix/>
          </a:blip>
          <a:srcRect b="0" l="0" r="0" t="0"/>
          <a:stretch/>
        </p:blipFill>
        <p:spPr>
          <a:xfrm>
            <a:off x="4319959" y="5903337"/>
            <a:ext cx="2756089" cy="793754"/>
          </a:xfrm>
          <a:prstGeom prst="rect">
            <a:avLst/>
          </a:prstGeom>
          <a:noFill/>
          <a:ln>
            <a:noFill/>
          </a:ln>
        </p:spPr>
      </p:pic>
      <p:pic>
        <p:nvPicPr>
          <p:cNvPr id="180" name="Google Shape;180;p23"/>
          <p:cNvPicPr preferRelativeResize="0"/>
          <p:nvPr/>
        </p:nvPicPr>
        <p:blipFill rotWithShape="1">
          <a:blip r:embed="rId4">
            <a:alphaModFix/>
          </a:blip>
          <a:srcRect b="0" l="0" r="0" t="0"/>
          <a:stretch/>
        </p:blipFill>
        <p:spPr>
          <a:xfrm rot="1169673">
            <a:off x="8310446" y="1911230"/>
            <a:ext cx="3507402" cy="3507402"/>
          </a:xfrm>
          <a:prstGeom prst="rect">
            <a:avLst/>
          </a:prstGeom>
          <a:noFill/>
          <a:ln>
            <a:noFill/>
          </a:ln>
        </p:spPr>
      </p:pic>
      <p:graphicFrame>
        <p:nvGraphicFramePr>
          <p:cNvPr id="181" name="Google Shape;181;p23"/>
          <p:cNvGraphicFramePr/>
          <p:nvPr/>
        </p:nvGraphicFramePr>
        <p:xfrm>
          <a:off x="629703" y="2793942"/>
          <a:ext cx="3000000" cy="3000000"/>
        </p:xfrm>
        <a:graphic>
          <a:graphicData uri="http://schemas.openxmlformats.org/drawingml/2006/table">
            <a:tbl>
              <a:tblPr bandRow="1" firstRow="1">
                <a:noFill/>
                <a:tableStyleId>{255C7173-8A5B-42BB-940D-34F327C31658}</a:tableStyleId>
              </a:tblPr>
              <a:tblGrid>
                <a:gridCol w="2022050"/>
                <a:gridCol w="2442750"/>
                <a:gridCol w="2442750"/>
              </a:tblGrid>
              <a:tr h="351150">
                <a:tc>
                  <a:txBody>
                    <a:bodyPr/>
                    <a:lstStyle/>
                    <a:p>
                      <a:pPr indent="0" lvl="0" marL="0" marR="0" rtl="0" algn="ctr">
                        <a:spcBef>
                          <a:spcPts val="0"/>
                        </a:spcBef>
                        <a:spcAft>
                          <a:spcPts val="0"/>
                        </a:spcAft>
                        <a:buNone/>
                      </a:pPr>
                      <a:r>
                        <a:rPr lang="es-MX" sz="2400" u="none" cap="none" strike="noStrike">
                          <a:solidFill>
                            <a:schemeClr val="lt1"/>
                          </a:solidFill>
                        </a:rPr>
                        <a:t>ACTIVIDAD</a:t>
                      </a:r>
                      <a:endParaRPr sz="2400" u="none" cap="none" strike="noStrike">
                        <a:solidFill>
                          <a:schemeClr val="lt1"/>
                        </a:solidFill>
                      </a:endParaRPr>
                    </a:p>
                  </a:txBody>
                  <a:tcPr marT="45725" marB="45725" marR="91450" marL="91450">
                    <a:solidFill>
                      <a:srgbClr val="00CC66"/>
                    </a:solidFill>
                  </a:tcPr>
                </a:tc>
                <a:tc>
                  <a:txBody>
                    <a:bodyPr/>
                    <a:lstStyle/>
                    <a:p>
                      <a:pPr indent="0" lvl="0" marL="0" marR="0" rtl="0" algn="ctr">
                        <a:spcBef>
                          <a:spcPts val="0"/>
                        </a:spcBef>
                        <a:spcAft>
                          <a:spcPts val="0"/>
                        </a:spcAft>
                        <a:buNone/>
                      </a:pPr>
                      <a:r>
                        <a:rPr lang="es-MX" sz="2400" u="none" cap="none" strike="noStrike">
                          <a:solidFill>
                            <a:schemeClr val="lt1"/>
                          </a:solidFill>
                        </a:rPr>
                        <a:t>MUJERES</a:t>
                      </a:r>
                      <a:endParaRPr sz="2400" u="none" cap="none" strike="noStrike">
                        <a:solidFill>
                          <a:schemeClr val="lt1"/>
                        </a:solidFill>
                      </a:endParaRPr>
                    </a:p>
                  </a:txBody>
                  <a:tcPr marT="45725" marB="45725" marR="91450" marL="91450">
                    <a:solidFill>
                      <a:srgbClr val="00CC66"/>
                    </a:solidFill>
                  </a:tcPr>
                </a:tc>
                <a:tc>
                  <a:txBody>
                    <a:bodyPr/>
                    <a:lstStyle/>
                    <a:p>
                      <a:pPr indent="0" lvl="0" marL="0" marR="0" rtl="0" algn="ctr">
                        <a:spcBef>
                          <a:spcPts val="0"/>
                        </a:spcBef>
                        <a:spcAft>
                          <a:spcPts val="0"/>
                        </a:spcAft>
                        <a:buNone/>
                      </a:pPr>
                      <a:r>
                        <a:rPr lang="es-MX" sz="2400" u="none" cap="none" strike="noStrike">
                          <a:solidFill>
                            <a:schemeClr val="lt1"/>
                          </a:solidFill>
                        </a:rPr>
                        <a:t>HOMBRES</a:t>
                      </a:r>
                      <a:endParaRPr sz="2400" u="none" cap="none" strike="noStrike">
                        <a:solidFill>
                          <a:schemeClr val="lt1"/>
                        </a:solidFill>
                      </a:endParaRPr>
                    </a:p>
                  </a:txBody>
                  <a:tcPr marT="45725" marB="45725" marR="91450" marL="91450">
                    <a:solidFill>
                      <a:srgbClr val="00CC66"/>
                    </a:solidFill>
                  </a:tcPr>
                </a:tc>
              </a:tr>
              <a:tr h="351150">
                <a:tc>
                  <a:txBody>
                    <a:bodyPr/>
                    <a:lstStyle/>
                    <a:p>
                      <a:pPr indent="0" lvl="0" marL="0" marR="0" rtl="0" algn="ctr">
                        <a:spcBef>
                          <a:spcPts val="0"/>
                        </a:spcBef>
                        <a:spcAft>
                          <a:spcPts val="0"/>
                        </a:spcAft>
                        <a:buNone/>
                      </a:pPr>
                      <a:r>
                        <a:rPr b="0" i="0" lang="es-MX" sz="1400" u="none" cap="none" strike="noStrike">
                          <a:solidFill>
                            <a:srgbClr val="000000"/>
                          </a:solidFill>
                          <a:latin typeface="Calibri"/>
                          <a:ea typeface="Calibri"/>
                          <a:cs typeface="Calibri"/>
                          <a:sym typeface="Calibri"/>
                        </a:rPr>
                        <a:t>NO ACTIVIDAD FISICA</a:t>
                      </a:r>
                      <a:endParaRPr/>
                    </a:p>
                  </a:txBody>
                  <a:tcPr marT="9525" marB="0" marR="9525" marL="9525" anchor="ctr">
                    <a:solidFill>
                      <a:srgbClr val="CCFF33"/>
                    </a:solidFill>
                  </a:tcPr>
                </a:tc>
                <a:tc>
                  <a:txBody>
                    <a:bodyPr/>
                    <a:lstStyle/>
                    <a:p>
                      <a:pPr indent="0" lvl="0" marL="0" marR="0" rtl="0" algn="ctr">
                        <a:spcBef>
                          <a:spcPts val="0"/>
                        </a:spcBef>
                        <a:spcAft>
                          <a:spcPts val="0"/>
                        </a:spcAft>
                        <a:buNone/>
                      </a:pPr>
                      <a:r>
                        <a:rPr lang="es-MX" sz="1800" u="none" cap="none" strike="noStrike"/>
                        <a:t>TMB X 1.2</a:t>
                      </a:r>
                      <a:endParaRPr sz="1800" u="none" cap="none" strike="noStrike"/>
                    </a:p>
                  </a:txBody>
                  <a:tcPr marT="45725" marB="45725" marR="91450" marL="91450">
                    <a:solidFill>
                      <a:srgbClr val="CCFF33"/>
                    </a:solidFill>
                  </a:tcPr>
                </a:tc>
                <a:tc>
                  <a:txBody>
                    <a:bodyPr/>
                    <a:lstStyle/>
                    <a:p>
                      <a:pPr indent="0" lvl="0" marL="0" marR="0" rtl="0" algn="ctr">
                        <a:spcBef>
                          <a:spcPts val="0"/>
                        </a:spcBef>
                        <a:spcAft>
                          <a:spcPts val="0"/>
                        </a:spcAft>
                        <a:buNone/>
                      </a:pPr>
                      <a:r>
                        <a:rPr lang="es-MX" sz="1800" u="none" cap="none" strike="noStrike"/>
                        <a:t>TMB X 1.2</a:t>
                      </a:r>
                      <a:endParaRPr sz="1800" u="none" cap="none" strike="noStrike"/>
                    </a:p>
                  </a:txBody>
                  <a:tcPr marT="45725" marB="45725" marR="91450" marL="91450">
                    <a:solidFill>
                      <a:srgbClr val="CCFF33"/>
                    </a:solidFill>
                  </a:tcPr>
                </a:tc>
              </a:tr>
              <a:tr h="351150">
                <a:tc>
                  <a:txBody>
                    <a:bodyPr/>
                    <a:lstStyle/>
                    <a:p>
                      <a:pPr indent="0" lvl="0" marL="0" marR="0" rtl="0" algn="ctr">
                        <a:spcBef>
                          <a:spcPts val="0"/>
                        </a:spcBef>
                        <a:spcAft>
                          <a:spcPts val="0"/>
                        </a:spcAft>
                        <a:buNone/>
                      </a:pPr>
                      <a:r>
                        <a:rPr b="0" i="0" lang="es-MX" sz="1400" u="none" cap="none" strike="noStrike">
                          <a:solidFill>
                            <a:srgbClr val="000000"/>
                          </a:solidFill>
                          <a:latin typeface="Calibri"/>
                          <a:ea typeface="Calibri"/>
                          <a:cs typeface="Calibri"/>
                          <a:sym typeface="Calibri"/>
                        </a:rPr>
                        <a:t>3HRS SEMANALES</a:t>
                      </a:r>
                      <a:endParaRPr/>
                    </a:p>
                  </a:txBody>
                  <a:tcPr marT="9525" marB="0" marR="9525" marL="9525" anchor="ctr"/>
                </a:tc>
                <a:tc>
                  <a:txBody>
                    <a:bodyPr/>
                    <a:lstStyle/>
                    <a:p>
                      <a:pPr indent="0" lvl="0" marL="0" marR="0" rtl="0" algn="ctr">
                        <a:spcBef>
                          <a:spcPts val="0"/>
                        </a:spcBef>
                        <a:spcAft>
                          <a:spcPts val="0"/>
                        </a:spcAft>
                        <a:buNone/>
                      </a:pPr>
                      <a:r>
                        <a:rPr lang="es-MX" sz="1800" u="none" cap="none" strike="noStrike"/>
                        <a:t>TMB X  1.56</a:t>
                      </a:r>
                      <a:endParaRPr sz="1800" u="none" cap="none" strike="noStrike"/>
                    </a:p>
                  </a:txBody>
                  <a:tcPr marT="45725" marB="45725" marR="91450" marL="91450"/>
                </a:tc>
                <a:tc>
                  <a:txBody>
                    <a:bodyPr/>
                    <a:lstStyle/>
                    <a:p>
                      <a:pPr indent="0" lvl="0" marL="0" marR="0" rtl="0" algn="ctr">
                        <a:spcBef>
                          <a:spcPts val="0"/>
                        </a:spcBef>
                        <a:spcAft>
                          <a:spcPts val="0"/>
                        </a:spcAft>
                        <a:buNone/>
                      </a:pPr>
                      <a:r>
                        <a:rPr lang="es-MX" sz="1800" u="none" cap="none" strike="noStrike"/>
                        <a:t>TMB X  1.55</a:t>
                      </a:r>
                      <a:endParaRPr sz="1800" u="none" cap="none" strike="noStrike"/>
                    </a:p>
                  </a:txBody>
                  <a:tcPr marT="45725" marB="45725" marR="91450" marL="91450"/>
                </a:tc>
              </a:tr>
              <a:tr h="351150">
                <a:tc>
                  <a:txBody>
                    <a:bodyPr/>
                    <a:lstStyle/>
                    <a:p>
                      <a:pPr indent="0" lvl="0" marL="0" marR="0" rtl="0" algn="ctr">
                        <a:spcBef>
                          <a:spcPts val="0"/>
                        </a:spcBef>
                        <a:spcAft>
                          <a:spcPts val="0"/>
                        </a:spcAft>
                        <a:buNone/>
                      </a:pPr>
                      <a:r>
                        <a:rPr b="0" i="0" lang="es-MX" sz="1400" u="none" cap="none" strike="noStrike">
                          <a:solidFill>
                            <a:srgbClr val="000000"/>
                          </a:solidFill>
                          <a:latin typeface="Calibri"/>
                          <a:ea typeface="Calibri"/>
                          <a:cs typeface="Calibri"/>
                          <a:sym typeface="Calibri"/>
                        </a:rPr>
                        <a:t>6HRS SEMANALES</a:t>
                      </a:r>
                      <a:endParaRPr/>
                    </a:p>
                  </a:txBody>
                  <a:tcPr marT="9525" marB="0" marR="9525" marL="9525" anchor="ctr">
                    <a:solidFill>
                      <a:srgbClr val="CCFF33"/>
                    </a:solidFill>
                  </a:tcPr>
                </a:tc>
                <a:tc>
                  <a:txBody>
                    <a:bodyPr/>
                    <a:lstStyle/>
                    <a:p>
                      <a:pPr indent="0" lvl="0" marL="0" marR="0" rtl="0" algn="ctr">
                        <a:spcBef>
                          <a:spcPts val="0"/>
                        </a:spcBef>
                        <a:spcAft>
                          <a:spcPts val="0"/>
                        </a:spcAft>
                        <a:buNone/>
                      </a:pPr>
                      <a:r>
                        <a:rPr lang="es-MX" sz="1800" u="none" cap="none" strike="noStrike"/>
                        <a:t>TMB X 1.64</a:t>
                      </a:r>
                      <a:endParaRPr sz="1800" u="none" cap="none" strike="noStrike"/>
                    </a:p>
                  </a:txBody>
                  <a:tcPr marT="45725" marB="45725" marR="91450" marL="91450">
                    <a:solidFill>
                      <a:srgbClr val="CCFF33"/>
                    </a:solidFill>
                  </a:tcPr>
                </a:tc>
                <a:tc>
                  <a:txBody>
                    <a:bodyPr/>
                    <a:lstStyle/>
                    <a:p>
                      <a:pPr indent="0" lvl="0" marL="0" marR="0" rtl="0" algn="ctr">
                        <a:spcBef>
                          <a:spcPts val="0"/>
                        </a:spcBef>
                        <a:spcAft>
                          <a:spcPts val="0"/>
                        </a:spcAft>
                        <a:buNone/>
                      </a:pPr>
                      <a:r>
                        <a:rPr lang="es-MX" sz="1800" u="none" cap="none" strike="noStrike"/>
                        <a:t>TMB X 1.78</a:t>
                      </a:r>
                      <a:endParaRPr sz="1800" u="none" cap="none" strike="noStrike"/>
                    </a:p>
                  </a:txBody>
                  <a:tcPr marT="45725" marB="45725" marR="91450" marL="91450">
                    <a:solidFill>
                      <a:srgbClr val="CCFF33"/>
                    </a:solidFill>
                  </a:tcPr>
                </a:tc>
              </a:tr>
              <a:tr h="351150">
                <a:tc>
                  <a:txBody>
                    <a:bodyPr/>
                    <a:lstStyle/>
                    <a:p>
                      <a:pPr indent="0" lvl="0" marL="0" marR="0" rtl="0" algn="ctr">
                        <a:spcBef>
                          <a:spcPts val="0"/>
                        </a:spcBef>
                        <a:spcAft>
                          <a:spcPts val="0"/>
                        </a:spcAft>
                        <a:buNone/>
                      </a:pPr>
                      <a:r>
                        <a:rPr b="0" i="0" lang="es-MX" sz="1400" u="none" cap="none" strike="noStrike">
                          <a:solidFill>
                            <a:srgbClr val="000000"/>
                          </a:solidFill>
                          <a:latin typeface="Calibri"/>
                          <a:ea typeface="Calibri"/>
                          <a:cs typeface="Calibri"/>
                          <a:sym typeface="Calibri"/>
                        </a:rPr>
                        <a:t>4 A 5HRS DIARIAS</a:t>
                      </a:r>
                      <a:endParaRPr/>
                    </a:p>
                  </a:txBody>
                  <a:tcPr marT="9525" marB="0" marR="9525" marL="9525" anchor="ctr"/>
                </a:tc>
                <a:tc>
                  <a:txBody>
                    <a:bodyPr/>
                    <a:lstStyle/>
                    <a:p>
                      <a:pPr indent="0" lvl="0" marL="0" marR="0" rtl="0" algn="ctr">
                        <a:spcBef>
                          <a:spcPts val="0"/>
                        </a:spcBef>
                        <a:spcAft>
                          <a:spcPts val="0"/>
                        </a:spcAft>
                        <a:buNone/>
                      </a:pPr>
                      <a:r>
                        <a:rPr lang="es-MX" sz="1800" u="none" cap="none" strike="noStrike"/>
                        <a:t>TMB X 1.82</a:t>
                      </a:r>
                      <a:endParaRPr sz="1800" u="none" cap="none" strike="noStrike"/>
                    </a:p>
                  </a:txBody>
                  <a:tcPr marT="45725" marB="45725" marR="91450" marL="91450"/>
                </a:tc>
                <a:tc>
                  <a:txBody>
                    <a:bodyPr/>
                    <a:lstStyle/>
                    <a:p>
                      <a:pPr indent="0" lvl="0" marL="0" marR="0" rtl="0" algn="ctr">
                        <a:spcBef>
                          <a:spcPts val="0"/>
                        </a:spcBef>
                        <a:spcAft>
                          <a:spcPts val="0"/>
                        </a:spcAft>
                        <a:buNone/>
                      </a:pPr>
                      <a:r>
                        <a:rPr lang="es-MX" sz="1800" u="none" cap="none" strike="noStrike"/>
                        <a:t>TMB X 2.1</a:t>
                      </a:r>
                      <a:endParaRPr sz="1800" u="none" cap="none" strike="noStrike"/>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p:nvPr/>
        </p:nvSpPr>
        <p:spPr>
          <a:xfrm rot="-5400000">
            <a:off x="5390202" y="-3209712"/>
            <a:ext cx="1411595" cy="12192003"/>
          </a:xfrm>
          <a:prstGeom prst="rect">
            <a:avLst/>
          </a:prstGeom>
          <a:solidFill>
            <a:srgbClr val="3CA701"/>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24"/>
          <p:cNvSpPr txBox="1"/>
          <p:nvPr/>
        </p:nvSpPr>
        <p:spPr>
          <a:xfrm>
            <a:off x="666206" y="535577"/>
            <a:ext cx="1031965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2800">
                <a:solidFill>
                  <a:schemeClr val="lt1"/>
                </a:solidFill>
                <a:latin typeface="Calibri"/>
                <a:ea typeface="Calibri"/>
                <a:cs typeface="Calibri"/>
                <a:sym typeface="Calibri"/>
              </a:rPr>
              <a:t>Esas son las calorías diarias que le hacen mantener su peso actual. Pero para adelgazar, tendrá que consumir menos calorías al día. ¿Cuántas menos?</a:t>
            </a:r>
            <a:endParaRPr/>
          </a:p>
        </p:txBody>
      </p:sp>
      <p:sp>
        <p:nvSpPr>
          <p:cNvPr id="188" name="Google Shape;188;p24"/>
          <p:cNvSpPr txBox="1"/>
          <p:nvPr/>
        </p:nvSpPr>
        <p:spPr>
          <a:xfrm>
            <a:off x="895308" y="2180492"/>
            <a:ext cx="10907486" cy="39087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lt1"/>
                </a:solidFill>
                <a:latin typeface="Calibri"/>
                <a:ea typeface="Calibri"/>
                <a:cs typeface="Calibri"/>
                <a:sym typeface="Calibri"/>
              </a:rPr>
              <a:t>Se calcula que para adelgazar un kilo, hay que dejar de ingerir unas 7.000 calorías. </a:t>
            </a:r>
            <a:r>
              <a:rPr b="1" lang="es-MX" sz="3200">
                <a:solidFill>
                  <a:srgbClr val="FFFF00"/>
                </a:solidFill>
                <a:latin typeface="Calibri"/>
                <a:ea typeface="Calibri"/>
                <a:cs typeface="Calibri"/>
                <a:sym typeface="Calibri"/>
              </a:rPr>
              <a:t>Una forma saludable de adelgazar es perder medio kilo a la semana</a:t>
            </a:r>
            <a:r>
              <a:rPr lang="es-MX" sz="2400">
                <a:solidFill>
                  <a:srgbClr val="FFFF00"/>
                </a:solidFill>
                <a:latin typeface="Calibri"/>
                <a:ea typeface="Calibri"/>
                <a:cs typeface="Calibri"/>
                <a:sym typeface="Calibri"/>
              </a:rPr>
              <a:t>,</a:t>
            </a:r>
            <a:r>
              <a:rPr lang="es-MX" sz="2400">
                <a:solidFill>
                  <a:schemeClr val="lt1"/>
                </a:solidFill>
                <a:latin typeface="Calibri"/>
                <a:ea typeface="Calibri"/>
                <a:cs typeface="Calibri"/>
                <a:sym typeface="Calibri"/>
              </a:rPr>
              <a:t> </a:t>
            </a:r>
            <a:r>
              <a:rPr lang="es-MX" sz="2400">
                <a:solidFill>
                  <a:srgbClr val="FFFF00"/>
                </a:solidFill>
                <a:latin typeface="Calibri"/>
                <a:ea typeface="Calibri"/>
                <a:cs typeface="Calibri"/>
                <a:sym typeface="Calibri"/>
              </a:rPr>
              <a:t>es decir, unas 3.500 calorías a la semana. Eso son 500 calorías al día.</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rPr b="1" lang="es-MX" sz="3200">
                <a:solidFill>
                  <a:srgbClr val="B3E1D5"/>
                </a:solidFill>
                <a:latin typeface="Calibri"/>
                <a:ea typeface="Calibri"/>
                <a:cs typeface="Calibri"/>
                <a:sym typeface="Calibri"/>
              </a:rPr>
              <a:t>En nuestro ejemplo, como esta mujer gasta 2492.79 Kcal al día tendría que buscar una dieta de 2492.79 - 500 = </a:t>
            </a:r>
            <a:r>
              <a:rPr b="1" lang="es-MX" sz="4000">
                <a:solidFill>
                  <a:srgbClr val="FFFF66"/>
                </a:solidFill>
                <a:latin typeface="Calibri"/>
                <a:ea typeface="Calibri"/>
                <a:cs typeface="Calibri"/>
                <a:sym typeface="Calibri"/>
              </a:rPr>
              <a:t>1992.79</a:t>
            </a:r>
            <a:r>
              <a:rPr b="1" lang="es-MX" sz="3200">
                <a:solidFill>
                  <a:srgbClr val="B3E1D5"/>
                </a:solidFill>
                <a:latin typeface="Calibri"/>
                <a:ea typeface="Calibri"/>
                <a:cs typeface="Calibri"/>
                <a:sym typeface="Calibri"/>
              </a:rPr>
              <a:t> calorías diarias para perder medio kilo a la semana, manteniendo su actual ritmo de vida.</a:t>
            </a:r>
            <a:endParaRPr/>
          </a:p>
        </p:txBody>
      </p:sp>
      <p:pic>
        <p:nvPicPr>
          <p:cNvPr id="189" name="Google Shape;189;p24"/>
          <p:cNvPicPr preferRelativeResize="0"/>
          <p:nvPr/>
        </p:nvPicPr>
        <p:blipFill rotWithShape="1">
          <a:blip r:embed="rId3">
            <a:alphaModFix/>
          </a:blip>
          <a:srcRect b="0" l="0" r="0" t="0"/>
          <a:stretch/>
        </p:blipFill>
        <p:spPr>
          <a:xfrm>
            <a:off x="4924873" y="5966144"/>
            <a:ext cx="2290759" cy="6597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p:nvPr/>
        </p:nvSpPr>
        <p:spPr>
          <a:xfrm>
            <a:off x="-88060" y="0"/>
            <a:ext cx="4200652" cy="6858000"/>
          </a:xfrm>
          <a:prstGeom prst="rect">
            <a:avLst/>
          </a:prstGeom>
          <a:solidFill>
            <a:srgbClr val="3CA701"/>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25"/>
          <p:cNvSpPr txBox="1"/>
          <p:nvPr/>
        </p:nvSpPr>
        <p:spPr>
          <a:xfrm>
            <a:off x="4659561" y="1718131"/>
            <a:ext cx="7532439" cy="51398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s-MX" sz="2400">
                <a:solidFill>
                  <a:schemeClr val="lt1"/>
                </a:solidFill>
                <a:latin typeface="Calibri"/>
                <a:ea typeface="Calibri"/>
                <a:cs typeface="Calibri"/>
                <a:sym typeface="Calibri"/>
              </a:rPr>
              <a:t>LUIS: TMB = 66 + (13,7 x 95) + (5 x 175) - (6,75 x23)</a:t>
            </a:r>
            <a:endParaRPr/>
          </a:p>
          <a:p>
            <a:pPr indent="0" lvl="0" marL="0" marR="0" rtl="0" algn="l">
              <a:spcBef>
                <a:spcPts val="0"/>
              </a:spcBef>
              <a:spcAft>
                <a:spcPts val="0"/>
              </a:spcAft>
              <a:buNone/>
            </a:pPr>
            <a:r>
              <a:rPr lang="es-MX" sz="2400">
                <a:solidFill>
                  <a:schemeClr val="lt1"/>
                </a:solidFill>
                <a:latin typeface="Calibri"/>
                <a:ea typeface="Calibri"/>
                <a:cs typeface="Calibri"/>
                <a:sym typeface="Calibri"/>
              </a:rPr>
              <a:t>LUIS: TMB = 66 + (1301.5) + (875) - (155.25)= </a:t>
            </a:r>
            <a:r>
              <a:rPr lang="es-MX" sz="4000">
                <a:solidFill>
                  <a:schemeClr val="lt1"/>
                </a:solidFill>
                <a:latin typeface="Calibri"/>
                <a:ea typeface="Calibri"/>
                <a:cs typeface="Calibri"/>
                <a:sym typeface="Calibri"/>
              </a:rPr>
              <a:t>2087.25</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s-MX" sz="2800">
                <a:solidFill>
                  <a:schemeClr val="lt1"/>
                </a:solidFill>
                <a:latin typeface="Calibri"/>
                <a:ea typeface="Calibri"/>
                <a:cs typeface="Calibri"/>
                <a:sym typeface="Calibri"/>
              </a:rPr>
              <a:t>TMB (2087.25)(1.375)+236.9= </a:t>
            </a:r>
            <a:r>
              <a:rPr lang="es-MX" sz="3200">
                <a:solidFill>
                  <a:schemeClr val="lt1"/>
                </a:solidFill>
                <a:latin typeface="Calibri"/>
                <a:ea typeface="Calibri"/>
                <a:cs typeface="Calibri"/>
                <a:sym typeface="Calibri"/>
              </a:rPr>
              <a:t>3,106.86 CAL</a:t>
            </a:r>
            <a:endParaRPr/>
          </a:p>
          <a:p>
            <a:pPr indent="0" lvl="0" marL="0" marR="0" rtl="0" algn="l">
              <a:spcBef>
                <a:spcPts val="0"/>
              </a:spcBef>
              <a:spcAft>
                <a:spcPts val="0"/>
              </a:spcAft>
              <a:buNone/>
            </a:pPr>
            <a:r>
              <a:rPr lang="es-MX" sz="3600">
                <a:solidFill>
                  <a:schemeClr val="lt1"/>
                </a:solidFill>
                <a:latin typeface="Calibri"/>
                <a:ea typeface="Calibri"/>
                <a:cs typeface="Calibri"/>
                <a:sym typeface="Calibri"/>
              </a:rPr>
              <a:t>GET=TMB x AF + ETA</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rPr lang="es-MX" sz="1800">
                <a:solidFill>
                  <a:schemeClr val="lt1"/>
                </a:solidFill>
                <a:latin typeface="Calibri"/>
                <a:ea typeface="Calibri"/>
                <a:cs typeface="Calibri"/>
                <a:sym typeface="Calibri"/>
              </a:rPr>
              <a:t>3,106.86-500= </a:t>
            </a:r>
            <a:r>
              <a:rPr b="1" lang="es-MX" sz="3600">
                <a:solidFill>
                  <a:srgbClr val="FFFF00"/>
                </a:solidFill>
                <a:latin typeface="Calibri"/>
                <a:ea typeface="Calibri"/>
                <a:cs typeface="Calibri"/>
                <a:sym typeface="Calibri"/>
              </a:rPr>
              <a:t>2,606.86</a:t>
            </a:r>
            <a:r>
              <a:rPr lang="es-MX" sz="1800">
                <a:solidFill>
                  <a:schemeClr val="lt1"/>
                </a:solidFill>
                <a:latin typeface="Calibri"/>
                <a:ea typeface="Calibri"/>
                <a:cs typeface="Calibri"/>
                <a:sym typeface="Calibri"/>
              </a:rPr>
              <a:t> CAL (BAJANDO .5 KG SEMANALMENTE)</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pic>
        <p:nvPicPr>
          <p:cNvPr id="196" name="Google Shape;196;p25"/>
          <p:cNvPicPr preferRelativeResize="0"/>
          <p:nvPr/>
        </p:nvPicPr>
        <p:blipFill rotWithShape="1">
          <a:blip r:embed="rId3">
            <a:alphaModFix/>
          </a:blip>
          <a:srcRect b="-738" l="63516" r="0" t="0"/>
          <a:stretch/>
        </p:blipFill>
        <p:spPr>
          <a:xfrm>
            <a:off x="-88060" y="1814732"/>
            <a:ext cx="1826515" cy="5043268"/>
          </a:xfrm>
          <a:prstGeom prst="rect">
            <a:avLst/>
          </a:prstGeom>
          <a:noFill/>
          <a:ln>
            <a:noFill/>
          </a:ln>
        </p:spPr>
      </p:pic>
      <p:pic>
        <p:nvPicPr>
          <p:cNvPr id="197" name="Google Shape;197;p25"/>
          <p:cNvPicPr preferRelativeResize="0"/>
          <p:nvPr/>
        </p:nvPicPr>
        <p:blipFill rotWithShape="1">
          <a:blip r:embed="rId3">
            <a:alphaModFix/>
          </a:blip>
          <a:srcRect b="688" l="0" r="49729" t="0"/>
          <a:stretch/>
        </p:blipFill>
        <p:spPr>
          <a:xfrm>
            <a:off x="1690376" y="1702191"/>
            <a:ext cx="2609861" cy="5155809"/>
          </a:xfrm>
          <a:prstGeom prst="rect">
            <a:avLst/>
          </a:prstGeom>
          <a:noFill/>
          <a:ln>
            <a:noFill/>
          </a:ln>
        </p:spPr>
      </p:pic>
      <p:sp>
        <p:nvSpPr>
          <p:cNvPr id="198" name="Google Shape;198;p25"/>
          <p:cNvSpPr txBox="1"/>
          <p:nvPr/>
        </p:nvSpPr>
        <p:spPr>
          <a:xfrm>
            <a:off x="604910" y="309489"/>
            <a:ext cx="2672861"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3200">
                <a:solidFill>
                  <a:schemeClr val="lt1"/>
                </a:solidFill>
                <a:latin typeface="Calibri"/>
                <a:ea typeface="Calibri"/>
                <a:cs typeface="Calibri"/>
                <a:sym typeface="Calibri"/>
              </a:rPr>
              <a:t>LUIS</a:t>
            </a:r>
            <a:endParaRPr/>
          </a:p>
          <a:p>
            <a:pPr indent="0" lvl="0" marL="0" marR="0" rtl="0" algn="l">
              <a:spcBef>
                <a:spcPts val="0"/>
              </a:spcBef>
              <a:spcAft>
                <a:spcPts val="0"/>
              </a:spcAft>
              <a:buNone/>
            </a:pPr>
            <a:r>
              <a:rPr lang="es-MX" sz="3200">
                <a:solidFill>
                  <a:schemeClr val="lt1"/>
                </a:solidFill>
                <a:latin typeface="Calibri"/>
                <a:ea typeface="Calibri"/>
                <a:cs typeface="Calibri"/>
                <a:sym typeface="Calibri"/>
              </a:rPr>
              <a:t>95 kg</a:t>
            </a:r>
            <a:endParaRPr/>
          </a:p>
          <a:p>
            <a:pPr indent="0" lvl="0" marL="0" marR="0" rtl="0" algn="l">
              <a:spcBef>
                <a:spcPts val="0"/>
              </a:spcBef>
              <a:spcAft>
                <a:spcPts val="0"/>
              </a:spcAft>
              <a:buNone/>
            </a:pPr>
            <a:r>
              <a:rPr lang="es-MX" sz="3200">
                <a:solidFill>
                  <a:schemeClr val="lt1"/>
                </a:solidFill>
                <a:latin typeface="Calibri"/>
                <a:ea typeface="Calibri"/>
                <a:cs typeface="Calibri"/>
                <a:sym typeface="Calibri"/>
              </a:rPr>
              <a:t>175 cm</a:t>
            </a:r>
            <a:endParaRPr/>
          </a:p>
          <a:p>
            <a:pPr indent="0" lvl="0" marL="0" marR="0" rtl="0" algn="l">
              <a:spcBef>
                <a:spcPts val="0"/>
              </a:spcBef>
              <a:spcAft>
                <a:spcPts val="0"/>
              </a:spcAft>
              <a:buNone/>
            </a:pPr>
            <a:r>
              <a:rPr lang="es-MX" sz="3200">
                <a:solidFill>
                  <a:schemeClr val="lt1"/>
                </a:solidFill>
                <a:latin typeface="Calibri"/>
                <a:ea typeface="Calibri"/>
                <a:cs typeface="Calibri"/>
                <a:sym typeface="Calibri"/>
              </a:rPr>
              <a:t>23 años</a:t>
            </a:r>
            <a:endParaRPr/>
          </a:p>
          <a:p>
            <a:pPr indent="0" lvl="0" marL="0" marR="0" rtl="0" algn="l">
              <a:spcBef>
                <a:spcPts val="0"/>
              </a:spcBef>
              <a:spcAft>
                <a:spcPts val="0"/>
              </a:spcAft>
              <a:buNone/>
            </a:pPr>
            <a:r>
              <a:rPr lang="es-MX" sz="3200">
                <a:solidFill>
                  <a:schemeClr val="lt1"/>
                </a:solidFill>
                <a:latin typeface="Calibri"/>
                <a:ea typeface="Calibri"/>
                <a:cs typeface="Calibri"/>
                <a:sym typeface="Calibri"/>
              </a:rPr>
              <a:t>Ejercicio Ligero</a:t>
            </a:r>
            <a:endParaRPr/>
          </a:p>
          <a:p>
            <a:pPr indent="0" lvl="0" marL="0" marR="0" rtl="0" algn="l">
              <a:spcBef>
                <a:spcPts val="0"/>
              </a:spcBef>
              <a:spcAft>
                <a:spcPts val="0"/>
              </a:spcAft>
              <a:buNone/>
            </a:pPr>
            <a:r>
              <a:t/>
            </a:r>
            <a:endParaRPr sz="32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199" name="Google Shape;199;p25"/>
          <p:cNvPicPr preferRelativeResize="0"/>
          <p:nvPr/>
        </p:nvPicPr>
        <p:blipFill rotWithShape="1">
          <a:blip r:embed="rId4">
            <a:alphaModFix/>
          </a:blip>
          <a:srcRect b="0" l="0" r="0" t="0"/>
          <a:stretch/>
        </p:blipFill>
        <p:spPr>
          <a:xfrm>
            <a:off x="6690318" y="5908431"/>
            <a:ext cx="2466430" cy="7103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