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CFF33"/>
    <a:srgbClr val="3CA701"/>
    <a:srgbClr val="99FF33"/>
    <a:srgbClr val="FFFF66"/>
    <a:srgbClr val="FFCC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38137" y="2018874"/>
            <a:ext cx="7658851" cy="3439391"/>
          </a:xfrm>
          <a:prstGeom prst="rect">
            <a:avLst/>
          </a:prstGeom>
          <a:solidFill>
            <a:srgbClr val="3CA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738137" y="2018874"/>
            <a:ext cx="76588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Para saber cuántas calorías debes comer al día para adelgazar, primero vamos a calcular el BMR o TMB, y luego las calorías en función de varios parámetros.</a:t>
            </a:r>
          </a:p>
          <a:p>
            <a:pPr algn="ctr"/>
            <a:endParaRPr lang="es-MX" sz="4800" dirty="0"/>
          </a:p>
          <a:p>
            <a:pPr algn="ctr"/>
            <a:endParaRPr lang="es-MX" sz="6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2542" y="376185"/>
            <a:ext cx="11469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99FF33"/>
                </a:solidFill>
              </a:rPr>
              <a:t>BMR Y TMB (TAZA METABOLICA BASAL)</a:t>
            </a:r>
            <a:endParaRPr lang="es-MX" sz="4400" b="1" dirty="0">
              <a:solidFill>
                <a:srgbClr val="99FF3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43" y="5839528"/>
            <a:ext cx="2559145" cy="7370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1" y="0"/>
            <a:ext cx="6850966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88060" y="0"/>
            <a:ext cx="4057958" cy="6858000"/>
          </a:xfrm>
          <a:prstGeom prst="rect">
            <a:avLst/>
          </a:prstGeom>
          <a:solidFill>
            <a:srgbClr val="3CA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5542669" y="374805"/>
            <a:ext cx="57014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Para </a:t>
            </a:r>
            <a:r>
              <a:rPr lang="es-MX" sz="2800" dirty="0" smtClean="0"/>
              <a:t>disminuir el peso corporal  se tienen </a:t>
            </a:r>
            <a:r>
              <a:rPr lang="es-MX" sz="2800" dirty="0"/>
              <a:t>que reducir las calorías, pero el problema es que necesitamos calorías para seguir vivos. Respirar, hacer la digestión o que la sangre circule por las venas, exige calorías.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Si consumimos menos de las que nuestro cuerpo necesita para sus funciones vitales puede llegar a quitarlas de los músculos, en lugar de las grasas</a:t>
            </a:r>
            <a:r>
              <a:rPr lang="es-MX" sz="2800" dirty="0" smtClean="0"/>
              <a:t>.</a:t>
            </a:r>
          </a:p>
          <a:p>
            <a:pPr algn="ctr"/>
            <a:endParaRPr lang="es-MX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252">
            <a:off x="737046" y="1259087"/>
            <a:ext cx="6170190" cy="6170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77" y="5683348"/>
            <a:ext cx="2639340" cy="7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5400000">
            <a:off x="5441854" y="-5441852"/>
            <a:ext cx="1308295" cy="12192000"/>
          </a:xfrm>
          <a:prstGeom prst="rect">
            <a:avLst/>
          </a:prstGeom>
          <a:solidFill>
            <a:srgbClr val="3CA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5078437" y="2521517"/>
            <a:ext cx="63445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Lo primero </a:t>
            </a:r>
            <a:r>
              <a:rPr lang="es-MX" sz="2800" dirty="0"/>
              <a:t>que tenemos que</a:t>
            </a:r>
            <a:r>
              <a:rPr lang="es-MX" sz="2800" b="1" dirty="0"/>
              <a:t> </a:t>
            </a:r>
            <a:r>
              <a:rPr lang="es-MX" sz="2800" dirty="0"/>
              <a:t>calcular es</a:t>
            </a:r>
            <a:r>
              <a:rPr lang="es-MX" sz="2800" b="1" dirty="0"/>
              <a:t> el BMR o TMB</a:t>
            </a:r>
            <a:r>
              <a:rPr lang="es-MX" sz="2800" dirty="0"/>
              <a:t>, es decir, la </a:t>
            </a:r>
            <a:r>
              <a:rPr lang="es-MX" sz="2800" b="1" dirty="0"/>
              <a:t>Tasa Metabólica Basal</a:t>
            </a:r>
            <a:r>
              <a:rPr lang="es-MX" sz="2800" dirty="0"/>
              <a:t>. Son las calorías que consumimos en reposo, sin hacer nada. Las que necesita nuestro cuerpo para vivir. Varía según la edad, peso, altura, etc. Existen varias </a:t>
            </a:r>
            <a:r>
              <a:rPr lang="es-MX" sz="2800" b="1" dirty="0"/>
              <a:t>fórmulas para calcular el BMR</a:t>
            </a:r>
            <a:r>
              <a:rPr lang="es-MX" sz="28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" y="1562687"/>
            <a:ext cx="4556759" cy="45567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13" y="107110"/>
            <a:ext cx="3074958" cy="8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1102" y="179249"/>
            <a:ext cx="1064622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Si lo quieres calcular manualmente, </a:t>
            </a:r>
            <a:r>
              <a:rPr lang="es-MX" sz="2000" b="1" dirty="0"/>
              <a:t>la fórmula para calcular el BMR o TMB</a:t>
            </a:r>
            <a:r>
              <a:rPr lang="es-MX" sz="2000" dirty="0"/>
              <a:t> más conocida es </a:t>
            </a:r>
            <a:r>
              <a:rPr lang="es-MX" sz="2000" b="1" dirty="0"/>
              <a:t>la ecuación de Harris-</a:t>
            </a:r>
            <a:r>
              <a:rPr lang="es-MX" sz="2000" b="1" dirty="0" err="1"/>
              <a:t>Benedict</a:t>
            </a:r>
            <a:r>
              <a:rPr lang="es-MX" sz="2000" dirty="0" smtClean="0"/>
              <a:t>:</a:t>
            </a:r>
          </a:p>
          <a:p>
            <a:endParaRPr lang="es-MX" sz="2000" dirty="0"/>
          </a:p>
          <a:p>
            <a:r>
              <a:rPr lang="es-MX" sz="2000" dirty="0"/>
              <a:t>Hombres: TMB = </a:t>
            </a:r>
            <a:r>
              <a:rPr lang="es-MX" sz="2000" dirty="0" smtClean="0"/>
              <a:t>66.5 </a:t>
            </a:r>
            <a:r>
              <a:rPr lang="es-MX" sz="2000" dirty="0"/>
              <a:t>+ (</a:t>
            </a:r>
            <a:r>
              <a:rPr lang="es-MX" sz="2000" dirty="0" smtClean="0"/>
              <a:t>13.75 </a:t>
            </a:r>
            <a:r>
              <a:rPr lang="es-MX" sz="2000" dirty="0"/>
              <a:t>x peso en kg) + (5 x altura en cm) - (</a:t>
            </a:r>
            <a:r>
              <a:rPr lang="es-MX" sz="2000" dirty="0" smtClean="0"/>
              <a:t>6.78</a:t>
            </a:r>
            <a:r>
              <a:rPr lang="es-MX" sz="2000" dirty="0"/>
              <a:t> x edad en años)</a:t>
            </a:r>
          </a:p>
          <a:p>
            <a:r>
              <a:rPr lang="es-MX" sz="2000" dirty="0"/>
              <a:t>Mujeres: TMB = 655 + </a:t>
            </a:r>
            <a:r>
              <a:rPr lang="es-MX" sz="2000" b="1" dirty="0">
                <a:solidFill>
                  <a:srgbClr val="FF0000"/>
                </a:solidFill>
              </a:rPr>
              <a:t>(</a:t>
            </a:r>
            <a:r>
              <a:rPr lang="es-MX" sz="2000" b="1" dirty="0" smtClean="0">
                <a:solidFill>
                  <a:srgbClr val="FF0000"/>
                </a:solidFill>
              </a:rPr>
              <a:t>9.6 </a:t>
            </a:r>
            <a:r>
              <a:rPr lang="es-MX" sz="2000" b="1" dirty="0">
                <a:solidFill>
                  <a:srgbClr val="FF0000"/>
                </a:solidFill>
              </a:rPr>
              <a:t>x peso en kg) </a:t>
            </a:r>
            <a:r>
              <a:rPr lang="es-MX" sz="2000" dirty="0"/>
              <a:t>+ </a:t>
            </a:r>
            <a:r>
              <a:rPr lang="es-MX" sz="2000" b="1" dirty="0">
                <a:solidFill>
                  <a:srgbClr val="FFFF00"/>
                </a:solidFill>
              </a:rPr>
              <a:t>(</a:t>
            </a:r>
            <a:r>
              <a:rPr lang="es-MX" sz="2000" b="1" dirty="0" smtClean="0">
                <a:solidFill>
                  <a:srgbClr val="FFFF00"/>
                </a:solidFill>
              </a:rPr>
              <a:t>1.85 </a:t>
            </a:r>
            <a:r>
              <a:rPr lang="es-MX" sz="2000" b="1" dirty="0">
                <a:solidFill>
                  <a:srgbClr val="FFFF00"/>
                </a:solidFill>
              </a:rPr>
              <a:t>x altura en cm)</a:t>
            </a:r>
            <a:r>
              <a:rPr lang="es-MX" sz="2000" dirty="0"/>
              <a:t> - </a:t>
            </a:r>
            <a:r>
              <a:rPr lang="es-MX" sz="2000" b="1" dirty="0">
                <a:solidFill>
                  <a:srgbClr val="92D050"/>
                </a:solidFill>
              </a:rPr>
              <a:t>(</a:t>
            </a:r>
            <a:r>
              <a:rPr lang="es-MX" sz="2000" b="1" dirty="0" smtClean="0">
                <a:solidFill>
                  <a:srgbClr val="92D050"/>
                </a:solidFill>
              </a:rPr>
              <a:t>4</a:t>
            </a:r>
            <a:r>
              <a:rPr lang="es-MX" sz="2000" b="1" dirty="0" smtClean="0">
                <a:solidFill>
                  <a:srgbClr val="92D050"/>
                </a:solidFill>
              </a:rPr>
              <a:t>.68</a:t>
            </a:r>
            <a:r>
              <a:rPr lang="es-MX" sz="2000" b="1" dirty="0" smtClean="0">
                <a:solidFill>
                  <a:srgbClr val="92D050"/>
                </a:solidFill>
              </a:rPr>
              <a:t> </a:t>
            </a:r>
            <a:r>
              <a:rPr lang="es-MX" sz="2000" b="1" dirty="0">
                <a:solidFill>
                  <a:srgbClr val="92D050"/>
                </a:solidFill>
              </a:rPr>
              <a:t>x edad en años)</a:t>
            </a:r>
          </a:p>
          <a:p>
            <a:endParaRPr lang="es-MX" sz="2000" dirty="0" smtClean="0"/>
          </a:p>
          <a:p>
            <a:r>
              <a:rPr lang="es-MX" sz="2000" dirty="0" smtClean="0"/>
              <a:t>Por </a:t>
            </a:r>
            <a:r>
              <a:rPr lang="es-MX" sz="2000" dirty="0"/>
              <a:t>ejemplo, si queremos calcular la TMB de una mujer </a:t>
            </a:r>
            <a:r>
              <a:rPr lang="es-MX" sz="2000" dirty="0" smtClean="0"/>
              <a:t>que: </a:t>
            </a:r>
          </a:p>
          <a:p>
            <a:r>
              <a:rPr lang="es-MX" sz="2000" dirty="0" smtClean="0"/>
              <a:t>pesa </a:t>
            </a:r>
            <a:r>
              <a:rPr lang="es-MX" sz="2000" dirty="0"/>
              <a:t>72 Kilos, mide 1,65 metros y tiene 32 años sería</a:t>
            </a:r>
            <a:r>
              <a:rPr lang="es-MX" sz="2000" dirty="0" smtClean="0"/>
              <a:t>:</a:t>
            </a:r>
          </a:p>
          <a:p>
            <a:endParaRPr lang="es-MX" sz="2000" dirty="0"/>
          </a:p>
          <a:p>
            <a:r>
              <a:rPr lang="es-MX" sz="2000" dirty="0"/>
              <a:t>TMB = 655 + </a:t>
            </a:r>
            <a:r>
              <a:rPr lang="es-MX" sz="2000" b="1" dirty="0">
                <a:solidFill>
                  <a:srgbClr val="FF0000"/>
                </a:solidFill>
              </a:rPr>
              <a:t>(</a:t>
            </a:r>
            <a:r>
              <a:rPr lang="es-MX" sz="2000" b="1" dirty="0" smtClean="0">
                <a:solidFill>
                  <a:srgbClr val="FF0000"/>
                </a:solidFill>
              </a:rPr>
              <a:t>9.6 </a:t>
            </a:r>
            <a:r>
              <a:rPr lang="es-MX" sz="2000" b="1" dirty="0">
                <a:solidFill>
                  <a:srgbClr val="FF0000"/>
                </a:solidFill>
              </a:rPr>
              <a:t>x 72) </a:t>
            </a:r>
            <a:r>
              <a:rPr lang="es-MX" sz="2000" dirty="0"/>
              <a:t>+ </a:t>
            </a:r>
            <a:r>
              <a:rPr lang="es-MX" sz="2000" b="1" dirty="0">
                <a:solidFill>
                  <a:srgbClr val="FFFF00"/>
                </a:solidFill>
              </a:rPr>
              <a:t>(</a:t>
            </a:r>
            <a:r>
              <a:rPr lang="es-MX" sz="2000" b="1" dirty="0" smtClean="0">
                <a:solidFill>
                  <a:srgbClr val="FFFF00"/>
                </a:solidFill>
              </a:rPr>
              <a:t>1.85 </a:t>
            </a:r>
            <a:r>
              <a:rPr lang="es-MX" sz="2000" b="1" dirty="0">
                <a:solidFill>
                  <a:srgbClr val="FFFF00"/>
                </a:solidFill>
              </a:rPr>
              <a:t>x 165) </a:t>
            </a:r>
            <a:r>
              <a:rPr lang="es-MX" sz="2000" dirty="0"/>
              <a:t>- </a:t>
            </a:r>
            <a:r>
              <a:rPr lang="es-MX" sz="2000" b="1" dirty="0">
                <a:solidFill>
                  <a:srgbClr val="92D050"/>
                </a:solidFill>
              </a:rPr>
              <a:t>(</a:t>
            </a:r>
            <a:r>
              <a:rPr lang="es-MX" sz="2000" b="1" dirty="0" smtClean="0">
                <a:solidFill>
                  <a:srgbClr val="92D050"/>
                </a:solidFill>
              </a:rPr>
              <a:t>4</a:t>
            </a:r>
            <a:r>
              <a:rPr lang="es-MX" sz="2000" b="1" dirty="0" smtClean="0">
                <a:solidFill>
                  <a:srgbClr val="92D050"/>
                </a:solidFill>
              </a:rPr>
              <a:t>.68</a:t>
            </a:r>
            <a:r>
              <a:rPr lang="es-MX" sz="2000" b="1" dirty="0" smtClean="0">
                <a:solidFill>
                  <a:srgbClr val="92D050"/>
                </a:solidFill>
              </a:rPr>
              <a:t> </a:t>
            </a:r>
            <a:r>
              <a:rPr lang="es-MX" sz="2000" b="1" dirty="0">
                <a:solidFill>
                  <a:srgbClr val="92D050"/>
                </a:solidFill>
              </a:rPr>
              <a:t>x 32) </a:t>
            </a:r>
            <a:r>
              <a:rPr lang="es-MX" sz="2000" dirty="0"/>
              <a:t>= </a:t>
            </a:r>
            <a:r>
              <a:rPr lang="es-MX" sz="2000" dirty="0" smtClean="0"/>
              <a:t>655 + 691.2 + 305.25 – 149.76 </a:t>
            </a:r>
            <a:r>
              <a:rPr lang="es-MX" sz="2000" dirty="0"/>
              <a:t>= </a:t>
            </a:r>
            <a:r>
              <a:rPr lang="es-MX" sz="2000" u="sng" dirty="0" smtClean="0"/>
              <a:t>1501.69 </a:t>
            </a:r>
            <a:r>
              <a:rPr lang="es-MX" sz="2000" u="sng" dirty="0"/>
              <a:t>calorías al día.</a:t>
            </a:r>
            <a:r>
              <a:rPr lang="es-MX" sz="2000" dirty="0"/>
              <a:t> Esas son las calorías que consume su cuerpo en reposo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 smtClean="0"/>
              <a:t>Enseguida debes calcular el “EFECTO TERMOGENICO DE LOS ALIMENTOS” que se basa en el 10% sobre la TMB. El Efecto termo génico hace referencia a la cantidad de energía (calorías) que se requiere para el proceso de digestión de alimentos.</a:t>
            </a:r>
          </a:p>
          <a:p>
            <a:endParaRPr lang="es-MX" sz="2000" dirty="0"/>
          </a:p>
          <a:p>
            <a:r>
              <a:rPr lang="es-MX" sz="2000" dirty="0" smtClean="0"/>
              <a:t>En el ejemplo anterior podemos calcular </a:t>
            </a:r>
            <a:r>
              <a:rPr lang="es-MX" sz="2000" dirty="0" smtClean="0"/>
              <a:t>el ETA de la siguiente manera:</a:t>
            </a:r>
          </a:p>
          <a:p>
            <a:r>
              <a:rPr lang="es-MX" sz="2000" dirty="0" smtClean="0"/>
              <a:t>ETA= TMB X .10</a:t>
            </a:r>
          </a:p>
          <a:p>
            <a:r>
              <a:rPr lang="es-MX" sz="2000" dirty="0" smtClean="0"/>
              <a:t>ETA= </a:t>
            </a:r>
            <a:r>
              <a:rPr lang="es-MX" sz="2000" dirty="0" smtClean="0"/>
              <a:t>150.16 </a:t>
            </a:r>
            <a:r>
              <a:rPr lang="es-MX" sz="2000" dirty="0" smtClean="0"/>
              <a:t>KCAL</a:t>
            </a:r>
          </a:p>
          <a:p>
            <a:endParaRPr lang="es-MX" sz="2400" dirty="0"/>
          </a:p>
          <a:p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76" y="5894363"/>
            <a:ext cx="2443708" cy="7037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280440" y="0"/>
            <a:ext cx="1823119" cy="6858000"/>
          </a:xfrm>
          <a:prstGeom prst="rect">
            <a:avLst/>
          </a:prstGeom>
          <a:solidFill>
            <a:srgbClr val="3CA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4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rot="5400000">
            <a:off x="5635280" y="301281"/>
            <a:ext cx="921436" cy="12192003"/>
          </a:xfrm>
          <a:prstGeom prst="rect">
            <a:avLst/>
          </a:prstGeom>
          <a:solidFill>
            <a:srgbClr val="3CA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432878" y="2656294"/>
            <a:ext cx="9588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200" dirty="0">
              <a:solidFill>
                <a:srgbClr val="00B050"/>
              </a:solidFill>
            </a:endParaRPr>
          </a:p>
          <a:p>
            <a:endParaRPr lang="es-MX" sz="2200" dirty="0" smtClean="0"/>
          </a:p>
          <a:p>
            <a:endParaRPr lang="es-MX" sz="2200" dirty="0" smtClean="0"/>
          </a:p>
          <a:p>
            <a:endParaRPr lang="es-MX" sz="2200" dirty="0" smtClean="0"/>
          </a:p>
          <a:p>
            <a:endParaRPr lang="es-MX" sz="2200" dirty="0"/>
          </a:p>
          <a:p>
            <a:endParaRPr lang="es-MX" sz="2200" dirty="0" smtClean="0"/>
          </a:p>
          <a:p>
            <a:endParaRPr lang="es-MX" sz="2200" dirty="0" smtClean="0"/>
          </a:p>
          <a:p>
            <a:r>
              <a:rPr lang="es-MX" sz="2200" dirty="0" smtClean="0"/>
              <a:t>Si </a:t>
            </a:r>
            <a:r>
              <a:rPr lang="es-MX" sz="2200" dirty="0"/>
              <a:t>la mujer de nuestro ejemplo hace ejercicio ligero, tendrá que aplicar la fórmula:</a:t>
            </a:r>
          </a:p>
          <a:p>
            <a:r>
              <a:rPr lang="es-MX" sz="2200" dirty="0" smtClean="0"/>
              <a:t>GET=TMB x AF + ETA </a:t>
            </a:r>
            <a:r>
              <a:rPr lang="es-MX" sz="2200" dirty="0"/>
              <a:t>= </a:t>
            </a:r>
            <a:r>
              <a:rPr lang="es-MX" sz="2400" u="sng" dirty="0"/>
              <a:t>1501.69</a:t>
            </a:r>
            <a:r>
              <a:rPr lang="es-MX" sz="2200" dirty="0" smtClean="0"/>
              <a:t> </a:t>
            </a:r>
            <a:r>
              <a:rPr lang="es-MX" sz="2200" dirty="0"/>
              <a:t>x </a:t>
            </a:r>
            <a:r>
              <a:rPr lang="es-MX" sz="2200" dirty="0" smtClean="0"/>
              <a:t>1.56 </a:t>
            </a:r>
            <a:r>
              <a:rPr lang="es-MX" sz="2200" dirty="0" smtClean="0"/>
              <a:t>+ </a:t>
            </a:r>
            <a:r>
              <a:rPr lang="es-MX" sz="2200" dirty="0" smtClean="0"/>
              <a:t>150.16 </a:t>
            </a:r>
            <a:r>
              <a:rPr lang="es-MX" sz="2200" dirty="0"/>
              <a:t>=</a:t>
            </a:r>
            <a:r>
              <a:rPr lang="es-MX" sz="2200" u="sng" dirty="0"/>
              <a:t> </a:t>
            </a:r>
            <a:r>
              <a:rPr lang="es-MX" sz="2200" u="sng" dirty="0" smtClean="0"/>
              <a:t>2492.79 </a:t>
            </a:r>
            <a:r>
              <a:rPr lang="es-MX" sz="2200" u="sng" dirty="0" smtClean="0"/>
              <a:t>KCAL</a:t>
            </a:r>
            <a:endParaRPr lang="es-MX" sz="2200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78947" y="420020"/>
            <a:ext cx="110381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FF66"/>
                </a:solidFill>
              </a:rPr>
              <a:t>El BMR o TMB nos marca las calorías en reposo,  pero si queremos calcular las calorías requeridas al día por nuestro cuerpo considerando que realizamos distintos tipos de actividad </a:t>
            </a:r>
            <a:r>
              <a:rPr lang="es-MX" sz="2800" b="1" dirty="0" smtClean="0">
                <a:solidFill>
                  <a:srgbClr val="FFFF66"/>
                </a:solidFill>
              </a:rPr>
              <a:t>física tenemos </a:t>
            </a:r>
            <a:r>
              <a:rPr lang="es-MX" sz="2800" b="1" dirty="0">
                <a:solidFill>
                  <a:srgbClr val="FFFF66"/>
                </a:solidFill>
              </a:rPr>
              <a:t>que multiplicarlas por una cifra, según nuestra actividad diaria (vale para hombres y mujeres):</a:t>
            </a:r>
          </a:p>
          <a:p>
            <a:endParaRPr lang="es-MX" sz="2400" dirty="0">
              <a:solidFill>
                <a:srgbClr val="FFFF6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59" y="5903337"/>
            <a:ext cx="2756089" cy="7937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673">
            <a:off x="8310446" y="1911230"/>
            <a:ext cx="3507402" cy="350740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81386"/>
              </p:ext>
            </p:extLst>
          </p:nvPr>
        </p:nvGraphicFramePr>
        <p:xfrm>
          <a:off x="629703" y="2793942"/>
          <a:ext cx="690756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057">
                  <a:extLst>
                    <a:ext uri="{9D8B030D-6E8A-4147-A177-3AD203B41FA5}">
                      <a16:colId xmlns:a16="http://schemas.microsoft.com/office/drawing/2014/main" val="3841042711"/>
                    </a:ext>
                  </a:extLst>
                </a:gridCol>
                <a:gridCol w="2442754">
                  <a:extLst>
                    <a:ext uri="{9D8B030D-6E8A-4147-A177-3AD203B41FA5}">
                      <a16:colId xmlns:a16="http://schemas.microsoft.com/office/drawing/2014/main" val="3825355750"/>
                    </a:ext>
                  </a:extLst>
                </a:gridCol>
                <a:gridCol w="2442755">
                  <a:extLst>
                    <a:ext uri="{9D8B030D-6E8A-4147-A177-3AD203B41FA5}">
                      <a16:colId xmlns:a16="http://schemas.microsoft.com/office/drawing/2014/main" val="1016089240"/>
                    </a:ext>
                  </a:extLst>
                </a:gridCol>
              </a:tblGrid>
              <a:tr h="35116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ACTIVIDAD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MUJERES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HOMBRES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05367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ACTIVIDAD FISICA</a:t>
                      </a: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 </a:t>
                      </a:r>
                      <a:r>
                        <a:rPr lang="es-MX" dirty="0" smtClean="0"/>
                        <a:t>X 1.2</a:t>
                      </a:r>
                      <a:endParaRPr lang="es-MX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 X 1.2</a:t>
                      </a:r>
                      <a:endParaRPr lang="es-MX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47030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3HRS SEMANALES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</a:t>
                      </a:r>
                      <a:r>
                        <a:rPr lang="es-MX" baseline="0" dirty="0" smtClean="0"/>
                        <a:t> X </a:t>
                      </a:r>
                      <a:r>
                        <a:rPr lang="es-MX" baseline="0" dirty="0" smtClean="0"/>
                        <a:t> 1.56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</a:t>
                      </a:r>
                      <a:r>
                        <a:rPr lang="es-MX" baseline="0" dirty="0" smtClean="0"/>
                        <a:t> X  </a:t>
                      </a:r>
                      <a:r>
                        <a:rPr lang="es-MX" baseline="0" dirty="0" smtClean="0"/>
                        <a:t>1.55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782153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6HRS SEMANALES</a:t>
                      </a: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 </a:t>
                      </a:r>
                      <a:r>
                        <a:rPr lang="es-MX" dirty="0" smtClean="0"/>
                        <a:t>X</a:t>
                      </a:r>
                      <a:r>
                        <a:rPr lang="es-MX" baseline="0" dirty="0" smtClean="0"/>
                        <a:t> 1.64</a:t>
                      </a:r>
                      <a:endParaRPr lang="es-MX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 X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smtClean="0"/>
                        <a:t>1.78</a:t>
                      </a:r>
                      <a:endParaRPr lang="es-MX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55765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A 5HRS DIARIAS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 </a:t>
                      </a:r>
                      <a:r>
                        <a:rPr lang="es-MX" dirty="0" smtClean="0"/>
                        <a:t>X 1.82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TMB X </a:t>
                      </a:r>
                      <a:r>
                        <a:rPr lang="es-MX" dirty="0" smtClean="0"/>
                        <a:t>2.1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1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6200000">
            <a:off x="5390202" y="-3209712"/>
            <a:ext cx="1411595" cy="12192003"/>
          </a:xfrm>
          <a:prstGeom prst="rect">
            <a:avLst/>
          </a:prstGeom>
          <a:solidFill>
            <a:srgbClr val="3CA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666206" y="535577"/>
            <a:ext cx="1031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Esas son las calorías diarias que le hacen mantener su peso actual. </a:t>
            </a:r>
            <a:r>
              <a:rPr lang="es-MX" sz="2800" dirty="0" smtClean="0"/>
              <a:t>Pero para </a:t>
            </a:r>
            <a:r>
              <a:rPr lang="es-MX" sz="2800" dirty="0"/>
              <a:t>adelgazar, tendrá que consumir menos calorías al día. ¿Cuántas menos</a:t>
            </a:r>
            <a:r>
              <a:rPr lang="es-MX" sz="2800" dirty="0" smtClean="0"/>
              <a:t>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95308" y="2180492"/>
            <a:ext cx="1090748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 calcula que para adelgazar un kilo, hay que dejar de ingerir unas 7.000 calorías. </a:t>
            </a:r>
            <a:r>
              <a:rPr lang="es-MX" sz="3200" b="1" dirty="0">
                <a:solidFill>
                  <a:srgbClr val="FFFF00"/>
                </a:solidFill>
              </a:rPr>
              <a:t>Una forma saludable de adelgazar es perder medio kilo a la semana</a:t>
            </a:r>
            <a:r>
              <a:rPr lang="es-MX" sz="2400" dirty="0">
                <a:solidFill>
                  <a:srgbClr val="FFFF00"/>
                </a:solidFill>
              </a:rPr>
              <a:t>,</a:t>
            </a:r>
            <a:r>
              <a:rPr lang="es-MX" sz="2400" dirty="0"/>
              <a:t> </a:t>
            </a:r>
            <a:r>
              <a:rPr lang="es-MX" sz="2400" dirty="0">
                <a:solidFill>
                  <a:srgbClr val="FFFF00"/>
                </a:solidFill>
              </a:rPr>
              <a:t>es decir, unas 3.500 calorías a la semana. Eso son 500 calorías al día.</a:t>
            </a:r>
          </a:p>
          <a:p>
            <a:endParaRPr lang="es-MX" sz="2400" dirty="0"/>
          </a:p>
          <a:p>
            <a:pPr algn="ctr"/>
            <a:r>
              <a:rPr lang="es-MX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 nuestro ejemplo, como esta mujer gasta </a:t>
            </a:r>
            <a:r>
              <a:rPr lang="es-MX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2492.79 Kcal </a:t>
            </a:r>
            <a:r>
              <a:rPr lang="es-MX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 día tendría que buscar una dieta de </a:t>
            </a:r>
            <a:r>
              <a:rPr lang="es-MX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2492.79 </a:t>
            </a:r>
            <a:r>
              <a:rPr lang="es-MX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- 500 = </a:t>
            </a:r>
            <a:r>
              <a:rPr lang="es-MX" sz="4000" b="1" dirty="0" smtClean="0">
                <a:solidFill>
                  <a:srgbClr val="FFFF66"/>
                </a:solidFill>
              </a:rPr>
              <a:t>1992.79</a:t>
            </a:r>
            <a:r>
              <a:rPr lang="es-MX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calorías diarias para perder medio kilo a la semana, manteniendo su actual ritmo de vida.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73" y="5966144"/>
            <a:ext cx="2290759" cy="6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88060" y="0"/>
            <a:ext cx="4200652" cy="6858000"/>
          </a:xfrm>
          <a:prstGeom prst="rect">
            <a:avLst/>
          </a:prstGeom>
          <a:solidFill>
            <a:srgbClr val="3CA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4659561" y="1718131"/>
            <a:ext cx="75324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 smtClean="0"/>
          </a:p>
          <a:p>
            <a:r>
              <a:rPr lang="es-MX" sz="2400" dirty="0" smtClean="0"/>
              <a:t>LUIS: </a:t>
            </a:r>
            <a:r>
              <a:rPr lang="es-MX" sz="2400" dirty="0"/>
              <a:t>TMB = 66 + </a:t>
            </a:r>
            <a:r>
              <a:rPr lang="es-MX" sz="2400" dirty="0" smtClean="0"/>
              <a:t>(13,7 x 95) </a:t>
            </a:r>
            <a:r>
              <a:rPr lang="es-MX" sz="2400" dirty="0"/>
              <a:t>+ (5 x </a:t>
            </a:r>
            <a:r>
              <a:rPr lang="es-MX" sz="2400" dirty="0" smtClean="0"/>
              <a:t>175) </a:t>
            </a:r>
            <a:r>
              <a:rPr lang="es-MX" sz="2400" dirty="0"/>
              <a:t>- (6,75 </a:t>
            </a:r>
            <a:r>
              <a:rPr lang="es-MX" sz="2400" dirty="0" smtClean="0"/>
              <a:t>x23)</a:t>
            </a:r>
          </a:p>
          <a:p>
            <a:r>
              <a:rPr lang="es-MX" sz="2400" dirty="0"/>
              <a:t>LUIS: TMB = 66 + </a:t>
            </a:r>
            <a:r>
              <a:rPr lang="es-MX" sz="2400" dirty="0" smtClean="0"/>
              <a:t>(1301.5) </a:t>
            </a:r>
            <a:r>
              <a:rPr lang="es-MX" sz="2400" dirty="0"/>
              <a:t>+ </a:t>
            </a:r>
            <a:r>
              <a:rPr lang="es-MX" sz="2400" dirty="0" smtClean="0"/>
              <a:t>(875) </a:t>
            </a:r>
            <a:r>
              <a:rPr lang="es-MX" sz="2400" dirty="0"/>
              <a:t>- </a:t>
            </a:r>
            <a:r>
              <a:rPr lang="es-MX" sz="2400" dirty="0" smtClean="0"/>
              <a:t>(155.25)= </a:t>
            </a:r>
            <a:r>
              <a:rPr lang="es-MX" sz="4000" dirty="0"/>
              <a:t>2087.25</a:t>
            </a:r>
          </a:p>
          <a:p>
            <a:endParaRPr lang="es-MX" dirty="0"/>
          </a:p>
          <a:p>
            <a:r>
              <a:rPr lang="es-MX" sz="2800" dirty="0" smtClean="0"/>
              <a:t>TMB (2087.25)(1.375)+236.9= </a:t>
            </a:r>
            <a:r>
              <a:rPr lang="es-MX" sz="3200" dirty="0" smtClean="0"/>
              <a:t>3,106.86 CAL</a:t>
            </a:r>
          </a:p>
          <a:p>
            <a:r>
              <a:rPr lang="es-MX" sz="3600" dirty="0"/>
              <a:t>GET=TMB x AF + ETA</a:t>
            </a:r>
            <a:endParaRPr lang="es-MX" sz="3600" dirty="0" smtClean="0"/>
          </a:p>
          <a:p>
            <a:r>
              <a:rPr lang="es-MX" dirty="0" smtClean="0"/>
              <a:t>3,106.86-500= </a:t>
            </a:r>
            <a:r>
              <a:rPr lang="es-MX" sz="3600" b="1" dirty="0" smtClean="0">
                <a:solidFill>
                  <a:srgbClr val="FFFF00"/>
                </a:solidFill>
              </a:rPr>
              <a:t>2,606.86</a:t>
            </a:r>
            <a:r>
              <a:rPr lang="es-MX" dirty="0" smtClean="0"/>
              <a:t> CAL (BAJANDO .5 KG SEMANALMENTE)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dirty="0"/>
          </a:p>
          <a:p>
            <a:endParaRPr lang="es-MX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6" b="-739"/>
          <a:stretch/>
        </p:blipFill>
        <p:spPr>
          <a:xfrm>
            <a:off x="-88060" y="1814732"/>
            <a:ext cx="1826515" cy="50432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9" b="689"/>
          <a:stretch/>
        </p:blipFill>
        <p:spPr>
          <a:xfrm>
            <a:off x="1690376" y="1702191"/>
            <a:ext cx="2609861" cy="51558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4910" y="309489"/>
            <a:ext cx="2672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LUIS</a:t>
            </a:r>
          </a:p>
          <a:p>
            <a:r>
              <a:rPr lang="es-MX" sz="3200" dirty="0"/>
              <a:t>95 kg</a:t>
            </a:r>
          </a:p>
          <a:p>
            <a:r>
              <a:rPr lang="es-MX" sz="3200" dirty="0"/>
              <a:t>175 cm</a:t>
            </a:r>
          </a:p>
          <a:p>
            <a:r>
              <a:rPr lang="es-MX" sz="3200" dirty="0"/>
              <a:t>23 </a:t>
            </a:r>
            <a:r>
              <a:rPr lang="es-MX" sz="3200" dirty="0" smtClean="0"/>
              <a:t>años</a:t>
            </a:r>
          </a:p>
          <a:p>
            <a:r>
              <a:rPr lang="es-MX" sz="3200" dirty="0" smtClean="0"/>
              <a:t>Ejercicio Ligero</a:t>
            </a:r>
          </a:p>
          <a:p>
            <a:endParaRPr lang="es-MX" sz="3200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18" y="5908431"/>
            <a:ext cx="2466430" cy="7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21391</TotalTime>
  <Words>309</Words>
  <Application>Microsoft Office PowerPoint</Application>
  <PresentationFormat>Panorámica</PresentationFormat>
  <Paragraphs>65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</dc:creator>
  <cp:lastModifiedBy>ALEX</cp:lastModifiedBy>
  <cp:revision>30</cp:revision>
  <dcterms:created xsi:type="dcterms:W3CDTF">2020-06-16T16:40:07Z</dcterms:created>
  <dcterms:modified xsi:type="dcterms:W3CDTF">2021-12-23T23:08:17Z</dcterms:modified>
</cp:coreProperties>
</file>